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80" r:id="rId3"/>
    <p:sldId id="261" r:id="rId4"/>
    <p:sldId id="278" r:id="rId5"/>
    <p:sldId id="283" r:id="rId6"/>
    <p:sldId id="282" r:id="rId7"/>
    <p:sldId id="284" r:id="rId8"/>
    <p:sldId id="270" r:id="rId9"/>
    <p:sldId id="286" r:id="rId10"/>
    <p:sldId id="281" r:id="rId11"/>
    <p:sldId id="285" r:id="rId12"/>
    <p:sldId id="287" r:id="rId13"/>
    <p:sldId id="277" r:id="rId14"/>
    <p:sldId id="266" r:id="rId15"/>
    <p:sldId id="26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showPr showNarration="1">
    <p:present/>
    <p:sldAll/>
    <p:penClr>
      <a:srgbClr val="FF0000"/>
    </p:penClr>
  </p:showPr>
  <p:clrMru>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12" autoAdjust="0"/>
    <p:restoredTop sz="94660"/>
  </p:normalViewPr>
  <p:slideViewPr>
    <p:cSldViewPr>
      <p:cViewPr>
        <p:scale>
          <a:sx n="70" d="100"/>
          <a:sy n="70" d="100"/>
        </p:scale>
        <p:origin x="-45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087F073-67E3-4538-94E5-3918EC6F7D12}" type="datetimeFigureOut">
              <a:rPr lang="en-US"/>
              <a:pPr>
                <a:defRPr/>
              </a:pPr>
              <a:t>6/30/2016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07F0F53-1C61-427A-8952-301F95109FE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918813-B204-4FC9-871C-CDCF640D64F7}" type="slidenum">
              <a:rPr lang="en-US" smtClean="0"/>
              <a:pPr/>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276801-1E5B-434D-A968-F4A6BF7919E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23310B-A448-46AE-AA6D-1B6F3A15C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E6850B-B842-49DB-9D60-D292C7B93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6CCC3B-FCC1-4CAD-8371-A6D7F58C8B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AE8746-718B-43ED-890E-F95BB3649C1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916956-943A-470D-BC98-4E5DD97D44B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E531FA4-590F-4619-9C9E-C70E072949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39E815-E349-4311-BB95-9509859E42A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89D5D5E-2DBA-4576-93E4-6D48D3E6427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12023D-268B-4F16-B208-E35CF7E7C1A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3FAAA8-FD67-41B6-8477-5696B3082F0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0FED39BC-7192-4D18-8B79-A8303F75C4E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endParaRPr lang="en-US" smtClean="0">
              <a:latin typeface="Arial" charset="0"/>
            </a:endParaRPr>
          </a:p>
        </p:txBody>
      </p:sp>
      <p:sp>
        <p:nvSpPr>
          <p:cNvPr id="2051" name="Rectangle 3"/>
          <p:cNvSpPr>
            <a:spLocks noGrp="1" noChangeArrowheads="1"/>
          </p:cNvSpPr>
          <p:nvPr>
            <p:ph type="subTitle" idx="1"/>
          </p:nvPr>
        </p:nvSpPr>
        <p:spPr/>
        <p:txBody>
          <a:bodyPr/>
          <a:lstStyle/>
          <a:p>
            <a:pPr eaLnBrk="1" hangingPunct="1"/>
            <a:endParaRPr lang="en-US" smtClean="0">
              <a:latin typeface="Arial" charset="0"/>
            </a:endParaRPr>
          </a:p>
        </p:txBody>
      </p:sp>
      <p:pic>
        <p:nvPicPr>
          <p:cNvPr id="2052" name="Picture 4" descr="azure (107)"/>
          <p:cNvPicPr>
            <a:picLocks noChangeAspect="1" noChangeArrowheads="1"/>
          </p:cNvPicPr>
          <p:nvPr/>
        </p:nvPicPr>
        <p:blipFill>
          <a:blip r:embed="rId3"/>
          <a:srcRect/>
          <a:stretch>
            <a:fillRect/>
          </a:stretch>
        </p:blipFill>
        <p:spPr bwMode="auto">
          <a:xfrm>
            <a:off x="0" y="4763"/>
            <a:ext cx="9144000" cy="7386637"/>
          </a:xfrm>
          <a:prstGeom prst="rect">
            <a:avLst/>
          </a:prstGeom>
          <a:noFill/>
          <a:ln w="9525">
            <a:noFill/>
            <a:miter lim="800000"/>
            <a:headEnd/>
            <a:tailEnd/>
          </a:ln>
        </p:spPr>
      </p:pic>
      <p:sp>
        <p:nvSpPr>
          <p:cNvPr id="3079" name="Rectangle 7"/>
          <p:cNvSpPr>
            <a:spLocks noChangeArrowheads="1"/>
          </p:cNvSpPr>
          <p:nvPr/>
        </p:nvSpPr>
        <p:spPr bwMode="auto">
          <a:xfrm>
            <a:off x="0" y="2895600"/>
            <a:ext cx="9144000" cy="1143000"/>
          </a:xfrm>
          <a:prstGeom prst="rect">
            <a:avLst/>
          </a:prstGeom>
          <a:noFill/>
          <a:ln>
            <a:noFill/>
          </a:ln>
          <a:effectLst/>
          <a:extLst/>
        </p:spPr>
        <p:txBody>
          <a:bodyPr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n-US" sz="4400" b="1" dirty="0">
                <a:ln/>
                <a:solidFill>
                  <a:schemeClr val="accent3"/>
                </a:solidFill>
                <a:latin typeface="Arial"/>
              </a:rPr>
              <a:t>MÔN: CHÍNH TẢ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dissolve">
                                      <p:cBhvr>
                                        <p:cTn id="7" dur="20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subTitle" idx="1"/>
          </p:nvPr>
        </p:nvSpPr>
        <p:spPr>
          <a:xfrm>
            <a:off x="-71438" y="989013"/>
            <a:ext cx="9144001" cy="1765300"/>
          </a:xfrm>
        </p:spPr>
        <p:txBody>
          <a:bodyPr/>
          <a:lstStyle/>
          <a:p>
            <a:pPr eaLnBrk="1" hangingPunct="1"/>
            <a:r>
              <a:rPr lang="en-US" sz="3000" b="1" u="sng" smtClean="0">
                <a:latin typeface="Arial" charset="0"/>
              </a:rPr>
              <a:t>Nhớ- viết:</a:t>
            </a:r>
            <a:r>
              <a:rPr lang="en-US" sz="3000" smtClean="0">
                <a:latin typeface="Arial" charset="0"/>
              </a:rPr>
              <a:t> </a:t>
            </a:r>
            <a:r>
              <a:rPr lang="en-US" sz="3000" b="1" smtClean="0">
                <a:solidFill>
                  <a:srgbClr val="FF0000"/>
                </a:solidFill>
                <a:latin typeface="Arial" charset="0"/>
              </a:rPr>
              <a:t>Gà </a:t>
            </a:r>
            <a:r>
              <a:rPr lang="vi-VN" sz="3000" b="1" smtClean="0">
                <a:solidFill>
                  <a:srgbClr val="FF0000"/>
                </a:solidFill>
                <a:latin typeface="Arial" charset="0"/>
              </a:rPr>
              <a:t>T</a:t>
            </a:r>
            <a:r>
              <a:rPr lang="en-US" sz="3000" b="1" smtClean="0">
                <a:solidFill>
                  <a:srgbClr val="FF0000"/>
                </a:solidFill>
                <a:latin typeface="Arial" charset="0"/>
              </a:rPr>
              <a:t>rống và Cáo</a:t>
            </a:r>
            <a:endParaRPr lang="vi-VN" sz="3000" b="1" smtClean="0">
              <a:solidFill>
                <a:srgbClr val="FF0000"/>
              </a:solidFill>
              <a:latin typeface="Arial" charset="0"/>
            </a:endParaRPr>
          </a:p>
          <a:p>
            <a:pPr eaLnBrk="1" hangingPunct="1"/>
            <a:r>
              <a:rPr lang="vi-VN" sz="2600" b="1" smtClean="0">
                <a:latin typeface="Arial" charset="0"/>
              </a:rPr>
              <a:t>(Từ </a:t>
            </a:r>
            <a:r>
              <a:rPr lang="vi-VN" sz="2600" b="1" i="1" smtClean="0">
                <a:latin typeface="Arial" charset="0"/>
              </a:rPr>
              <a:t>Nghe lời Cáo dụ thiệt hơn</a:t>
            </a:r>
            <a:r>
              <a:rPr lang="vi-VN" sz="2600" b="1" smtClean="0">
                <a:latin typeface="Arial" charset="0"/>
              </a:rPr>
              <a:t>... đến hết)</a:t>
            </a:r>
            <a:endParaRPr lang="en-US" sz="2600" b="1" smtClean="0">
              <a:latin typeface="Arial" charset="0"/>
            </a:endParaRPr>
          </a:p>
          <a:p>
            <a:pPr eaLnBrk="1" hangingPunct="1"/>
            <a:r>
              <a:rPr lang="en-US" sz="2800" b="1" i="1" smtClean="0">
                <a:latin typeface="Arial" charset="0"/>
              </a:rPr>
              <a:t>   </a:t>
            </a:r>
            <a:r>
              <a:rPr lang="vi-VN" sz="2600" b="1" smtClean="0">
                <a:latin typeface="Arial" charset="0"/>
              </a:rPr>
              <a:t>Phân biệt vần ươn/ ương</a:t>
            </a:r>
            <a:endParaRPr lang="en-US" sz="2600" b="1" smtClean="0">
              <a:latin typeface="Arial" charset="0"/>
            </a:endParaRPr>
          </a:p>
          <a:p>
            <a:pPr eaLnBrk="1" hangingPunct="1"/>
            <a:endParaRPr lang="en-US" sz="2600" smtClean="0">
              <a:latin typeface="Arial" charset="0"/>
            </a:endParaRPr>
          </a:p>
          <a:p>
            <a:pPr eaLnBrk="1" hangingPunct="1"/>
            <a:r>
              <a:rPr lang="en-US" sz="2600" smtClean="0">
                <a:latin typeface="Arial" charset="0"/>
              </a:rPr>
              <a:t>                                          </a:t>
            </a:r>
            <a:r>
              <a:rPr lang="en-US" sz="2600" b="1" smtClean="0">
                <a:latin typeface="Arial" charset="0"/>
              </a:rPr>
              <a:t>                      </a:t>
            </a:r>
          </a:p>
        </p:txBody>
      </p:sp>
      <p:sp>
        <p:nvSpPr>
          <p:cNvPr id="11267" name="Rectangle 3"/>
          <p:cNvSpPr>
            <a:spLocks noGrp="1" noChangeArrowheads="1"/>
          </p:cNvSpPr>
          <p:nvPr>
            <p:ph type="ctrTitle"/>
          </p:nvPr>
        </p:nvSpPr>
        <p:spPr>
          <a:xfrm>
            <a:off x="0" y="0"/>
            <a:ext cx="9144000" cy="631825"/>
          </a:xfrm>
        </p:spPr>
        <p:txBody>
          <a:bodyPr/>
          <a:lstStyle/>
          <a:p>
            <a:pPr eaLnBrk="1" hangingPunct="1"/>
            <a:endParaRPr lang="en-US" sz="2800" b="1" smtClean="0">
              <a:latin typeface="Arial" charset="0"/>
            </a:endParaRPr>
          </a:p>
        </p:txBody>
      </p:sp>
      <p:sp>
        <p:nvSpPr>
          <p:cNvPr id="11268"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1271" name="Rectangle 7"/>
          <p:cNvSpPr>
            <a:spLocks noChangeArrowheads="1"/>
          </p:cNvSpPr>
          <p:nvPr/>
        </p:nvSpPr>
        <p:spPr bwMode="auto">
          <a:xfrm>
            <a:off x="53975" y="2647950"/>
            <a:ext cx="9144000" cy="631825"/>
          </a:xfrm>
          <a:prstGeom prst="rect">
            <a:avLst/>
          </a:prstGeom>
          <a:noFill/>
          <a:ln w="9525">
            <a:noFill/>
            <a:miter lim="800000"/>
            <a:headEnd/>
            <a:tailEnd/>
          </a:ln>
        </p:spPr>
        <p:txBody>
          <a:bodyPr anchor="ctr"/>
          <a:lstStyle/>
          <a:p>
            <a:r>
              <a:rPr lang="en-US" sz="3000" b="1">
                <a:solidFill>
                  <a:schemeClr val="tx2"/>
                </a:solidFill>
                <a:latin typeface="Arial" charset="0"/>
              </a:rPr>
              <a:t>	</a:t>
            </a:r>
            <a:r>
              <a:rPr lang="en-US" sz="3000" b="1" u="sng">
                <a:solidFill>
                  <a:schemeClr val="tx2"/>
                </a:solidFill>
                <a:latin typeface="Arial" charset="0"/>
              </a:rPr>
              <a:t>Hoạt động 3:</a:t>
            </a:r>
            <a:r>
              <a:rPr lang="en-US" sz="3000" b="1">
                <a:solidFill>
                  <a:schemeClr val="tx2"/>
                </a:solidFill>
                <a:latin typeface="Arial" charset="0"/>
              </a:rPr>
              <a:t>   Viết chính tả</a:t>
            </a:r>
            <a:endParaRPr lang="en-US" sz="3000" b="1" u="sng">
              <a:solidFill>
                <a:schemeClr val="tx2"/>
              </a:solidFill>
              <a:latin typeface="Arial" charset="0"/>
            </a:endParaRPr>
          </a:p>
        </p:txBody>
      </p:sp>
      <p:sp>
        <p:nvSpPr>
          <p:cNvPr id="11270" name="Rectangle 11"/>
          <p:cNvSpPr>
            <a:spLocks noChangeArrowheads="1"/>
          </p:cNvSpPr>
          <p:nvPr/>
        </p:nvSpPr>
        <p:spPr bwMode="auto">
          <a:xfrm>
            <a:off x="3235325" y="2971800"/>
            <a:ext cx="21336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2" name="Rectangle 12"/>
          <p:cNvSpPr>
            <a:spLocks noChangeArrowheads="1"/>
          </p:cNvSpPr>
          <p:nvPr/>
        </p:nvSpPr>
        <p:spPr bwMode="auto">
          <a:xfrm>
            <a:off x="2514600" y="3519488"/>
            <a:ext cx="39624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11272" name="Rectangle 13"/>
          <p:cNvSpPr>
            <a:spLocks noChangeArrowheads="1"/>
          </p:cNvSpPr>
          <p:nvPr/>
        </p:nvSpPr>
        <p:spPr bwMode="auto">
          <a:xfrm>
            <a:off x="3143250" y="4046538"/>
            <a:ext cx="26670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11273" name="Rectangle 14"/>
          <p:cNvSpPr>
            <a:spLocks noChangeArrowheads="1"/>
          </p:cNvSpPr>
          <p:nvPr/>
        </p:nvSpPr>
        <p:spPr bwMode="auto">
          <a:xfrm>
            <a:off x="2968625" y="4600575"/>
            <a:ext cx="26670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11274" name="Rectangle 15"/>
          <p:cNvSpPr>
            <a:spLocks noChangeArrowheads="1"/>
          </p:cNvSpPr>
          <p:nvPr/>
        </p:nvSpPr>
        <p:spPr bwMode="auto">
          <a:xfrm>
            <a:off x="3143250" y="5137150"/>
            <a:ext cx="26670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11275" name="Rectangle 16"/>
          <p:cNvSpPr>
            <a:spLocks noChangeArrowheads="1"/>
          </p:cNvSpPr>
          <p:nvPr/>
        </p:nvSpPr>
        <p:spPr bwMode="auto">
          <a:xfrm>
            <a:off x="3028950" y="5638800"/>
            <a:ext cx="2667000" cy="685800"/>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11276" name="Line 17"/>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11277" name="Picture 18" descr="dancing_mushrooms_ha"/>
          <p:cNvPicPr>
            <a:picLocks noChangeAspect="1" noChangeArrowheads="1" noCrop="1"/>
          </p:cNvPicPr>
          <p:nvPr/>
        </p:nvPicPr>
        <p:blipFill>
          <a:blip r:embed="rId2"/>
          <a:srcRect/>
          <a:stretch>
            <a:fillRect/>
          </a:stretch>
        </p:blipFill>
        <p:spPr bwMode="auto">
          <a:xfrm>
            <a:off x="228600" y="5140325"/>
            <a:ext cx="2057400" cy="1489075"/>
          </a:xfrm>
          <a:prstGeom prst="rect">
            <a:avLst/>
          </a:prstGeom>
          <a:noFill/>
          <a:ln w="9525">
            <a:noFill/>
            <a:miter lim="800000"/>
            <a:headEnd/>
            <a:tailEnd/>
          </a:ln>
        </p:spPr>
      </p:pic>
      <p:sp>
        <p:nvSpPr>
          <p:cNvPr id="11278" name="Rectangle 24"/>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anim calcmode="lin" valueType="num">
                                      <p:cBhvr additive="base">
                                        <p:cTn id="7" dur="500" fill="hold"/>
                                        <p:tgtEl>
                                          <p:spTgt spid="11271"/>
                                        </p:tgtEl>
                                        <p:attrNameLst>
                                          <p:attrName>ppt_x</p:attrName>
                                        </p:attrNameLst>
                                      </p:cBhvr>
                                      <p:tavLst>
                                        <p:tav tm="0">
                                          <p:val>
                                            <p:strVal val="#ppt_x"/>
                                          </p:val>
                                        </p:tav>
                                        <p:tav tm="100000">
                                          <p:val>
                                            <p:strVal val="#ppt_x"/>
                                          </p:val>
                                        </p:tav>
                                      </p:tavLst>
                                    </p:anim>
                                    <p:anim calcmode="lin" valueType="num">
                                      <p:cBhvr additive="base">
                                        <p:cTn id="8" dur="500" fill="hold"/>
                                        <p:tgtEl>
                                          <p:spTgt spid="112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subTitle" idx="1"/>
          </p:nvPr>
        </p:nvSpPr>
        <p:spPr>
          <a:xfrm>
            <a:off x="0" y="838200"/>
            <a:ext cx="9144000" cy="5848350"/>
          </a:xfrm>
        </p:spPr>
        <p:txBody>
          <a:bodyPr/>
          <a:lstStyle/>
          <a:p>
            <a:pPr eaLnBrk="1" hangingPunct="1">
              <a:lnSpc>
                <a:spcPct val="80000"/>
              </a:lnSpc>
            </a:pPr>
            <a:r>
              <a:rPr lang="en-US" sz="2800" b="1" u="sng" smtClean="0">
                <a:latin typeface="Arial" charset="0"/>
              </a:rPr>
              <a:t>Nhớ- viết</a:t>
            </a:r>
            <a:r>
              <a:rPr lang="en-US" sz="2800" b="1" smtClean="0">
                <a:latin typeface="Arial" charset="0"/>
              </a:rPr>
              <a:t>:</a:t>
            </a:r>
            <a:r>
              <a:rPr lang="en-US" sz="2800" b="1" smtClean="0">
                <a:solidFill>
                  <a:srgbClr val="FF0000"/>
                </a:solidFill>
                <a:latin typeface="Arial" charset="0"/>
              </a:rPr>
              <a:t> Gà </a:t>
            </a:r>
            <a:r>
              <a:rPr lang="vi-VN" sz="2800" b="1" smtClean="0">
                <a:solidFill>
                  <a:srgbClr val="FF0000"/>
                </a:solidFill>
                <a:latin typeface="Arial" charset="0"/>
              </a:rPr>
              <a:t>T</a:t>
            </a:r>
            <a:r>
              <a:rPr lang="en-US" sz="2800" b="1" smtClean="0">
                <a:solidFill>
                  <a:srgbClr val="FF0000"/>
                </a:solidFill>
                <a:latin typeface="Arial" charset="0"/>
              </a:rPr>
              <a:t>rống và Cáo</a:t>
            </a:r>
          </a:p>
          <a:p>
            <a:pPr>
              <a:lnSpc>
                <a:spcPct val="80000"/>
              </a:lnSpc>
            </a:pPr>
            <a:r>
              <a:rPr lang="en-US" sz="2800" b="1" smtClean="0">
                <a:latin typeface="Arial" charset="0"/>
              </a:rPr>
              <a:t>      </a:t>
            </a:r>
            <a:r>
              <a:rPr lang="vi-VN" sz="2800" b="1" smtClean="0">
                <a:latin typeface="Arial" charset="0"/>
              </a:rPr>
              <a:t>(Từ </a:t>
            </a:r>
            <a:r>
              <a:rPr lang="vi-VN" sz="2800" b="1" i="1" smtClean="0">
                <a:latin typeface="Arial" charset="0"/>
              </a:rPr>
              <a:t>Nghe lời Cáo dụ thiệt hơn</a:t>
            </a:r>
            <a:r>
              <a:rPr lang="vi-VN" sz="2800" b="1" smtClean="0">
                <a:latin typeface="Arial" charset="0"/>
              </a:rPr>
              <a:t>... đến hết)</a:t>
            </a:r>
          </a:p>
          <a:p>
            <a:pPr>
              <a:lnSpc>
                <a:spcPct val="80000"/>
              </a:lnSpc>
            </a:pPr>
            <a:endParaRPr lang="en-US" sz="2400" b="1" smtClean="0">
              <a:solidFill>
                <a:srgbClr val="FF0000"/>
              </a:solidFill>
              <a:latin typeface="Arial" charset="0"/>
            </a:endParaRPr>
          </a:p>
          <a:p>
            <a:pPr eaLnBrk="1" hangingPunct="1">
              <a:lnSpc>
                <a:spcPct val="80000"/>
              </a:lnSpc>
            </a:pPr>
            <a:r>
              <a:rPr lang="en-US" sz="2400" smtClean="0">
                <a:latin typeface="Arial" charset="0"/>
              </a:rPr>
              <a:t>Nghe lời cáo dụ thiệt hơn</a:t>
            </a:r>
          </a:p>
          <a:p>
            <a:pPr eaLnBrk="1" hangingPunct="1">
              <a:lnSpc>
                <a:spcPct val="80000"/>
              </a:lnSpc>
            </a:pPr>
            <a:r>
              <a:rPr lang="en-US" sz="2400" smtClean="0">
                <a:latin typeface="Arial" charset="0"/>
              </a:rPr>
              <a:t>Gà rằng: “Xin được ghi ơn trong lòng</a:t>
            </a:r>
          </a:p>
          <a:p>
            <a:pPr eaLnBrk="1" hangingPunct="1">
              <a:lnSpc>
                <a:spcPct val="80000"/>
              </a:lnSpc>
            </a:pPr>
            <a:r>
              <a:rPr lang="en-US" sz="2400" smtClean="0">
                <a:latin typeface="Arial" charset="0"/>
              </a:rPr>
              <a:t>Hòa bình gà cáo sống chung</a:t>
            </a:r>
          </a:p>
          <a:p>
            <a:pPr eaLnBrk="1" hangingPunct="1">
              <a:lnSpc>
                <a:spcPct val="80000"/>
              </a:lnSpc>
            </a:pPr>
            <a:r>
              <a:rPr lang="en-US" sz="2400" smtClean="0">
                <a:latin typeface="Arial" charset="0"/>
              </a:rPr>
              <a:t>Mừng này còn có tin mừng nào hơn</a:t>
            </a:r>
          </a:p>
          <a:p>
            <a:pPr eaLnBrk="1" hangingPunct="1">
              <a:lnSpc>
                <a:spcPct val="80000"/>
              </a:lnSpc>
            </a:pPr>
            <a:r>
              <a:rPr lang="en-US" sz="2400" smtClean="0">
                <a:latin typeface="Arial" charset="0"/>
              </a:rPr>
              <a:t>Kìa, tôi thấy cặp chó săn</a:t>
            </a:r>
          </a:p>
          <a:p>
            <a:pPr eaLnBrk="1" hangingPunct="1">
              <a:lnSpc>
                <a:spcPct val="80000"/>
              </a:lnSpc>
            </a:pPr>
            <a:r>
              <a:rPr lang="en-US" sz="2400" smtClean="0">
                <a:latin typeface="Arial" charset="0"/>
              </a:rPr>
              <a:t>Từ xa chạy lại, chắc loan tin này.”</a:t>
            </a:r>
          </a:p>
          <a:p>
            <a:pPr eaLnBrk="1" hangingPunct="1">
              <a:lnSpc>
                <a:spcPct val="80000"/>
              </a:lnSpc>
            </a:pPr>
            <a:r>
              <a:rPr lang="en-US" sz="2400" smtClean="0">
                <a:latin typeface="Arial" charset="0"/>
              </a:rPr>
              <a:t>Cáo nghe hồn lạc phách bay</a:t>
            </a:r>
          </a:p>
          <a:p>
            <a:pPr eaLnBrk="1" hangingPunct="1">
              <a:lnSpc>
                <a:spcPct val="80000"/>
              </a:lnSpc>
            </a:pPr>
            <a:r>
              <a:rPr lang="en-US" sz="2400" smtClean="0">
                <a:latin typeface="Arial" charset="0"/>
              </a:rPr>
              <a:t>Quắp đuôi, co cẳng chạy ngay tức thì.</a:t>
            </a:r>
          </a:p>
          <a:p>
            <a:pPr eaLnBrk="1" hangingPunct="1">
              <a:lnSpc>
                <a:spcPct val="80000"/>
              </a:lnSpc>
            </a:pPr>
            <a:r>
              <a:rPr lang="en-US" sz="2400" smtClean="0">
                <a:latin typeface="Arial" charset="0"/>
              </a:rPr>
              <a:t>Gà ta khoái chí cười phì:</a:t>
            </a:r>
          </a:p>
          <a:p>
            <a:pPr eaLnBrk="1" hangingPunct="1">
              <a:lnSpc>
                <a:spcPct val="80000"/>
              </a:lnSpc>
            </a:pPr>
            <a:r>
              <a:rPr lang="en-US" sz="2400" smtClean="0">
                <a:latin typeface="Arial" charset="0"/>
              </a:rPr>
              <a:t>“Rõ phường gian dối làm gì được ai.”</a:t>
            </a:r>
          </a:p>
          <a:p>
            <a:pPr eaLnBrk="1" hangingPunct="1">
              <a:lnSpc>
                <a:spcPct val="80000"/>
              </a:lnSpc>
            </a:pPr>
            <a:r>
              <a:rPr lang="en-US" sz="2400" smtClean="0">
                <a:latin typeface="Arial" charset="0"/>
              </a:rPr>
              <a:t>                                                               La Phông-ten</a:t>
            </a:r>
          </a:p>
          <a:p>
            <a:pPr eaLnBrk="1" hangingPunct="1">
              <a:lnSpc>
                <a:spcPct val="80000"/>
              </a:lnSpc>
            </a:pPr>
            <a:r>
              <a:rPr lang="en-US" sz="2400" smtClean="0">
                <a:latin typeface="Arial" charset="0"/>
              </a:rPr>
              <a:t>                                                              (Nguyễn Minh lược dịch)</a:t>
            </a:r>
          </a:p>
          <a:p>
            <a:pPr eaLnBrk="1" hangingPunct="1">
              <a:lnSpc>
                <a:spcPct val="80000"/>
              </a:lnSpc>
            </a:pPr>
            <a:r>
              <a:rPr lang="en-US" b="1" smtClean="0">
                <a:solidFill>
                  <a:srgbClr val="FF0000"/>
                </a:solidFill>
                <a:latin typeface="Arial" charset="0"/>
              </a:rPr>
              <a:t>	</a:t>
            </a:r>
          </a:p>
        </p:txBody>
      </p:sp>
      <p:sp>
        <p:nvSpPr>
          <p:cNvPr id="12291" name="Rectangle 3"/>
          <p:cNvSpPr>
            <a:spLocks noGrp="1" noChangeArrowheads="1"/>
          </p:cNvSpPr>
          <p:nvPr>
            <p:ph type="ctrTitle"/>
          </p:nvPr>
        </p:nvSpPr>
        <p:spPr>
          <a:xfrm>
            <a:off x="14288" y="-304800"/>
            <a:ext cx="9144000" cy="865188"/>
          </a:xfrm>
        </p:spPr>
        <p:txBody>
          <a:bodyPr/>
          <a:lstStyle/>
          <a:p>
            <a:pPr eaLnBrk="1" hangingPunct="1"/>
            <a:endParaRPr lang="en-US" sz="2800" b="1" smtClean="0">
              <a:latin typeface="Arial" charset="0"/>
            </a:endParaRPr>
          </a:p>
        </p:txBody>
      </p:sp>
      <p:sp>
        <p:nvSpPr>
          <p:cNvPr id="12292"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2293"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12294" name="Picture 12" descr="dancing_mushrooms_ha"/>
          <p:cNvPicPr>
            <a:picLocks noChangeAspect="1" noChangeArrowheads="1" noCrop="1"/>
          </p:cNvPicPr>
          <p:nvPr/>
        </p:nvPicPr>
        <p:blipFill>
          <a:blip r:embed="rId2"/>
          <a:srcRect/>
          <a:stretch>
            <a:fillRect/>
          </a:stretch>
        </p:blipFill>
        <p:spPr bwMode="auto">
          <a:xfrm>
            <a:off x="276225" y="5448300"/>
            <a:ext cx="1752600" cy="1133475"/>
          </a:xfrm>
          <a:prstGeom prst="rect">
            <a:avLst/>
          </a:prstGeom>
          <a:noFill/>
          <a:ln w="9525">
            <a:noFill/>
            <a:miter lim="800000"/>
            <a:headEnd/>
            <a:tailEnd/>
          </a:ln>
        </p:spPr>
      </p:pic>
      <p:sp>
        <p:nvSpPr>
          <p:cNvPr id="12295" name="Rectangle 14"/>
          <p:cNvSpPr>
            <a:spLocks noChangeArrowheads="1"/>
          </p:cNvSpPr>
          <p:nvPr/>
        </p:nvSpPr>
        <p:spPr bwMode="auto">
          <a:xfrm>
            <a:off x="119063" y="2543175"/>
            <a:ext cx="21336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2296" name="Rectangle 15"/>
          <p:cNvSpPr>
            <a:spLocks noChangeArrowheads="1"/>
          </p:cNvSpPr>
          <p:nvPr/>
        </p:nvSpPr>
        <p:spPr bwMode="auto">
          <a:xfrm>
            <a:off x="1420813" y="2686050"/>
            <a:ext cx="26670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2297" name="Rectangle 16"/>
          <p:cNvSpPr>
            <a:spLocks noChangeArrowheads="1"/>
          </p:cNvSpPr>
          <p:nvPr/>
        </p:nvSpPr>
        <p:spPr bwMode="auto">
          <a:xfrm>
            <a:off x="2362200" y="2971800"/>
            <a:ext cx="26670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2298" name="Rectangle 18"/>
          <p:cNvSpPr>
            <a:spLocks noChangeArrowheads="1"/>
          </p:cNvSpPr>
          <p:nvPr/>
        </p:nvSpPr>
        <p:spPr bwMode="auto">
          <a:xfrm>
            <a:off x="957263" y="4252913"/>
            <a:ext cx="19812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2299" name="Rectangle 19"/>
          <p:cNvSpPr>
            <a:spLocks noChangeArrowheads="1"/>
          </p:cNvSpPr>
          <p:nvPr/>
        </p:nvSpPr>
        <p:spPr bwMode="auto">
          <a:xfrm>
            <a:off x="6953250" y="4676775"/>
            <a:ext cx="19431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2300" name="Rectangle 20"/>
          <p:cNvSpPr>
            <a:spLocks noChangeArrowheads="1"/>
          </p:cNvSpPr>
          <p:nvPr/>
        </p:nvSpPr>
        <p:spPr bwMode="auto">
          <a:xfrm>
            <a:off x="14288" y="4244975"/>
            <a:ext cx="16764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2301" name="Rectangle 21"/>
          <p:cNvSpPr>
            <a:spLocks noChangeArrowheads="1"/>
          </p:cNvSpPr>
          <p:nvPr/>
        </p:nvSpPr>
        <p:spPr bwMode="auto">
          <a:xfrm>
            <a:off x="271463" y="5105400"/>
            <a:ext cx="10668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2302" name="Rectangle 22"/>
          <p:cNvSpPr>
            <a:spLocks noChangeArrowheads="1"/>
          </p:cNvSpPr>
          <p:nvPr/>
        </p:nvSpPr>
        <p:spPr bwMode="auto">
          <a:xfrm>
            <a:off x="14288" y="228600"/>
            <a:ext cx="9144000" cy="457200"/>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12303" name="Rectangle 22"/>
          <p:cNvSpPr>
            <a:spLocks noChangeArrowheads="1"/>
          </p:cNvSpPr>
          <p:nvPr/>
        </p:nvSpPr>
        <p:spPr bwMode="auto">
          <a:xfrm>
            <a:off x="4430713" y="3819525"/>
            <a:ext cx="2105025" cy="522288"/>
          </a:xfrm>
          <a:prstGeom prst="rect">
            <a:avLst/>
          </a:prstGeom>
          <a:noFill/>
          <a:ln w="9525">
            <a:noFill/>
            <a:miter lim="800000"/>
            <a:headEnd/>
            <a:tailEnd/>
          </a:ln>
        </p:spPr>
        <p:txBody>
          <a:bodyPr anchor="ctr"/>
          <a:lstStyle/>
          <a:p>
            <a:pPr algn="ctr"/>
            <a:endParaRPr lang="en-US" sz="2400">
              <a:solidFill>
                <a:schemeClr val="tx2"/>
              </a:solidFill>
              <a:latin typeface="Arial" charset="0"/>
            </a:endParaRPr>
          </a:p>
        </p:txBody>
      </p:sp>
      <p:sp>
        <p:nvSpPr>
          <p:cNvPr id="12304" name="TextBox 18"/>
          <p:cNvSpPr txBox="1">
            <a:spLocks noChangeArrowheads="1"/>
          </p:cNvSpPr>
          <p:nvPr/>
        </p:nvSpPr>
        <p:spPr bwMode="auto">
          <a:xfrm>
            <a:off x="2024063" y="4606925"/>
            <a:ext cx="2014537" cy="398463"/>
          </a:xfrm>
          <a:prstGeom prst="rect">
            <a:avLst/>
          </a:prstGeom>
          <a:noFill/>
          <a:ln w="9525">
            <a:noFill/>
            <a:miter lim="800000"/>
            <a:headEnd/>
            <a:tailEnd/>
          </a:ln>
        </p:spPr>
        <p:txBody>
          <a:bodyPr/>
          <a:lstStyle/>
          <a:p>
            <a:pPr>
              <a:lnSpc>
                <a:spcPct val="80000"/>
              </a:lnSpc>
            </a:pPr>
            <a:r>
              <a:rPr lang="en-US" sz="2800" b="1" i="1">
                <a:latin typeface="Arial" charset="0"/>
              </a:rPr>
              <a:t>  </a:t>
            </a:r>
            <a:endParaRPr lang="en-US" sz="2600" b="1">
              <a:solidFill>
                <a:srgbClr val="FF0000"/>
              </a:solidFill>
              <a:latin typeface="Arial" charset="0"/>
            </a:endParaRPr>
          </a:p>
        </p:txBody>
      </p:sp>
      <p:sp>
        <p:nvSpPr>
          <p:cNvPr id="12305" name="TextBox 19"/>
          <p:cNvSpPr txBox="1">
            <a:spLocks noChangeArrowheads="1"/>
          </p:cNvSpPr>
          <p:nvPr/>
        </p:nvSpPr>
        <p:spPr bwMode="auto">
          <a:xfrm>
            <a:off x="3538538" y="5346700"/>
            <a:ext cx="1809750" cy="361950"/>
          </a:xfrm>
          <a:prstGeom prst="rect">
            <a:avLst/>
          </a:prstGeom>
          <a:noFill/>
          <a:ln w="9525">
            <a:noFill/>
            <a:miter lim="800000"/>
            <a:headEnd/>
            <a:tailEnd/>
          </a:ln>
        </p:spPr>
        <p:txBody>
          <a:bodyPr/>
          <a:lstStyle/>
          <a:p>
            <a:pPr>
              <a:lnSpc>
                <a:spcPct val="80000"/>
              </a:lnSpc>
            </a:pPr>
            <a:r>
              <a:rPr lang="en-US" sz="2800" b="1" i="1">
                <a:latin typeface="Arial" charset="0"/>
              </a:rPr>
              <a:t>  </a:t>
            </a:r>
            <a:endParaRPr lang="en-US" sz="2600" b="1">
              <a:solidFill>
                <a:srgbClr val="FF0000"/>
              </a:solidFill>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4763"/>
            <a:ext cx="8229600" cy="2216151"/>
          </a:xfrm>
        </p:spPr>
        <p:txBody>
          <a:bodyPr>
            <a:spAutoFit/>
          </a:bodyPr>
          <a:lstStyle/>
          <a:p>
            <a:r>
              <a:rPr lang="en-US" sz="2800" b="1" u="sng" smtClean="0">
                <a:latin typeface="Arial" charset="0"/>
              </a:rPr>
              <a:t>Chính tả:</a:t>
            </a:r>
            <a:r>
              <a:rPr lang="en-US" sz="2800" b="1" smtClean="0">
                <a:latin typeface="Arial" charset="0"/>
              </a:rPr>
              <a:t> </a:t>
            </a:r>
            <a:r>
              <a:rPr lang="vi-VN" sz="2800" b="1" smtClean="0">
                <a:latin typeface="Arial" charset="0"/>
              </a:rPr>
              <a:t/>
            </a:r>
            <a:br>
              <a:rPr lang="vi-VN" sz="2800" b="1" smtClean="0">
                <a:latin typeface="Arial" charset="0"/>
              </a:rPr>
            </a:br>
            <a:r>
              <a:rPr lang="vi-VN" sz="2800" b="1" u="sng" smtClean="0">
                <a:latin typeface="Arial" charset="0"/>
              </a:rPr>
              <a:t>Nhớ- viết</a:t>
            </a:r>
            <a:r>
              <a:rPr lang="vi-VN" sz="2800" b="1" smtClean="0">
                <a:latin typeface="Arial" charset="0"/>
              </a:rPr>
              <a:t>: </a:t>
            </a:r>
            <a:r>
              <a:rPr lang="en-US" sz="2800" b="1" smtClean="0">
                <a:solidFill>
                  <a:srgbClr val="FF0000"/>
                </a:solidFill>
                <a:latin typeface="Arial" charset="0"/>
              </a:rPr>
              <a:t>Gà </a:t>
            </a:r>
            <a:r>
              <a:rPr lang="vi-VN" sz="2800" b="1" smtClean="0">
                <a:solidFill>
                  <a:srgbClr val="FF0000"/>
                </a:solidFill>
                <a:latin typeface="Arial" charset="0"/>
              </a:rPr>
              <a:t>T</a:t>
            </a:r>
            <a:r>
              <a:rPr lang="en-US" sz="2800" b="1" smtClean="0">
                <a:solidFill>
                  <a:srgbClr val="FF0000"/>
                </a:solidFill>
                <a:latin typeface="Arial" charset="0"/>
              </a:rPr>
              <a:t>rống và Cáo</a:t>
            </a:r>
            <a:r>
              <a:rPr lang="vi-VN" sz="2800" b="1" smtClean="0">
                <a:solidFill>
                  <a:srgbClr val="FF0000"/>
                </a:solidFill>
                <a:latin typeface="Arial" charset="0"/>
              </a:rPr>
              <a:t/>
            </a:r>
            <a:br>
              <a:rPr lang="vi-VN" sz="2800" b="1" smtClean="0">
                <a:solidFill>
                  <a:srgbClr val="FF0000"/>
                </a:solidFill>
                <a:latin typeface="Arial" charset="0"/>
              </a:rPr>
            </a:br>
            <a:r>
              <a:rPr lang="vi-VN" sz="2600" b="1" smtClean="0">
                <a:solidFill>
                  <a:schemeClr val="tx1"/>
                </a:solidFill>
                <a:latin typeface="Arial" charset="0"/>
              </a:rPr>
              <a:t>(Từ </a:t>
            </a:r>
            <a:r>
              <a:rPr lang="vi-VN" sz="2600" b="1" i="1" smtClean="0">
                <a:solidFill>
                  <a:schemeClr val="tx1"/>
                </a:solidFill>
                <a:latin typeface="Arial" charset="0"/>
              </a:rPr>
              <a:t>Nghe lời Cáo dụ thiệt hơn</a:t>
            </a:r>
            <a:r>
              <a:rPr lang="vi-VN" sz="2600" b="1" smtClean="0">
                <a:solidFill>
                  <a:schemeClr val="tx1"/>
                </a:solidFill>
                <a:latin typeface="Arial" charset="0"/>
              </a:rPr>
              <a:t>... Đến hết)</a:t>
            </a:r>
            <a:r>
              <a:rPr lang="en-US" sz="2600" b="1" smtClean="0">
                <a:solidFill>
                  <a:schemeClr val="tx1"/>
                </a:solidFill>
                <a:latin typeface="Arial" charset="0"/>
              </a:rPr>
              <a:t/>
            </a:r>
            <a:br>
              <a:rPr lang="en-US" sz="2600" b="1" smtClean="0">
                <a:solidFill>
                  <a:schemeClr val="tx1"/>
                </a:solidFill>
                <a:latin typeface="Arial" charset="0"/>
              </a:rPr>
            </a:br>
            <a:r>
              <a:rPr lang="vi-VN" sz="2800" b="1" smtClean="0">
                <a:latin typeface="Arial" charset="0"/>
              </a:rPr>
              <a:t>Phân biệt vần ươn/ ương</a:t>
            </a:r>
            <a:br>
              <a:rPr lang="vi-VN" sz="2800" b="1" smtClean="0">
                <a:latin typeface="Arial" charset="0"/>
              </a:rPr>
            </a:br>
            <a:endParaRPr lang="en-US" sz="2800" smtClean="0">
              <a:latin typeface="Arial" charset="0"/>
            </a:endParaRPr>
          </a:p>
        </p:txBody>
      </p:sp>
      <p:sp>
        <p:nvSpPr>
          <p:cNvPr id="13315" name="Rectangle 6"/>
          <p:cNvSpPr>
            <a:spLocks noChangeArrowheads="1"/>
          </p:cNvSpPr>
          <p:nvPr/>
        </p:nvSpPr>
        <p:spPr bwMode="auto">
          <a:xfrm>
            <a:off x="1066800" y="2514600"/>
            <a:ext cx="6858000" cy="523875"/>
          </a:xfrm>
          <a:prstGeom prst="rect">
            <a:avLst/>
          </a:prstGeom>
          <a:noFill/>
          <a:ln w="9525">
            <a:noFill/>
            <a:miter lim="800000"/>
            <a:headEnd/>
            <a:tailEnd/>
          </a:ln>
        </p:spPr>
        <p:txBody>
          <a:bodyPr>
            <a:spAutoFit/>
          </a:bodyPr>
          <a:lstStyle/>
          <a:p>
            <a:r>
              <a:rPr lang="en-US" sz="2800" b="1" u="sng">
                <a:solidFill>
                  <a:schemeClr val="tx2"/>
                </a:solidFill>
                <a:latin typeface="Arial" charset="0"/>
              </a:rPr>
              <a:t>Hoạt động 3:</a:t>
            </a:r>
            <a:r>
              <a:rPr lang="en-US" sz="2800" b="1">
                <a:solidFill>
                  <a:schemeClr val="tx2"/>
                </a:solidFill>
                <a:latin typeface="Arial" charset="0"/>
              </a:rPr>
              <a:t>   Viết chính tả</a:t>
            </a:r>
            <a:endParaRPr lang="en-US" sz="280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subTitle" idx="1"/>
          </p:nvPr>
        </p:nvSpPr>
        <p:spPr>
          <a:xfrm>
            <a:off x="0" y="1066800"/>
            <a:ext cx="9144000" cy="5791200"/>
          </a:xfrm>
        </p:spPr>
        <p:txBody>
          <a:bodyPr/>
          <a:lstStyle/>
          <a:p>
            <a:pPr eaLnBrk="1" hangingPunct="1">
              <a:lnSpc>
                <a:spcPct val="80000"/>
              </a:lnSpc>
            </a:pPr>
            <a:r>
              <a:rPr lang="en-US" sz="2800" b="1" u="sng" smtClean="0">
                <a:latin typeface="Arial" charset="0"/>
              </a:rPr>
              <a:t>Nhớ- viết</a:t>
            </a:r>
            <a:r>
              <a:rPr lang="en-US" sz="2800" b="1" smtClean="0">
                <a:latin typeface="Arial" charset="0"/>
              </a:rPr>
              <a:t>: </a:t>
            </a:r>
            <a:r>
              <a:rPr lang="en-US" sz="2800" b="1" smtClean="0">
                <a:solidFill>
                  <a:srgbClr val="FF0000"/>
                </a:solidFill>
                <a:latin typeface="Arial" charset="0"/>
              </a:rPr>
              <a:t>Gà </a:t>
            </a:r>
            <a:r>
              <a:rPr lang="vi-VN" sz="2800" b="1" smtClean="0">
                <a:solidFill>
                  <a:srgbClr val="FF0000"/>
                </a:solidFill>
                <a:latin typeface="Arial" charset="0"/>
              </a:rPr>
              <a:t>T</a:t>
            </a:r>
            <a:r>
              <a:rPr lang="en-US" sz="2800" b="1" smtClean="0">
                <a:solidFill>
                  <a:srgbClr val="FF0000"/>
                </a:solidFill>
                <a:latin typeface="Arial" charset="0"/>
              </a:rPr>
              <a:t>rống và Cáo</a:t>
            </a:r>
          </a:p>
          <a:p>
            <a:pPr>
              <a:lnSpc>
                <a:spcPct val="80000"/>
              </a:lnSpc>
            </a:pPr>
            <a:r>
              <a:rPr lang="vi-VN" sz="2800" b="1" smtClean="0">
                <a:latin typeface="Arial" charset="0"/>
              </a:rPr>
              <a:t>(Từ </a:t>
            </a:r>
            <a:r>
              <a:rPr lang="vi-VN" sz="2800" b="1" i="1" smtClean="0">
                <a:latin typeface="Arial" charset="0"/>
              </a:rPr>
              <a:t>Nghe lời Cáo dụ thiệt hơn</a:t>
            </a:r>
            <a:r>
              <a:rPr lang="vi-VN" sz="2800" b="1" smtClean="0">
                <a:latin typeface="Arial" charset="0"/>
              </a:rPr>
              <a:t>... đến hết)</a:t>
            </a:r>
          </a:p>
          <a:p>
            <a:pPr>
              <a:lnSpc>
                <a:spcPct val="80000"/>
              </a:lnSpc>
            </a:pPr>
            <a:endParaRPr lang="en-US" sz="2400" smtClean="0">
              <a:latin typeface="Arial" charset="0"/>
            </a:endParaRPr>
          </a:p>
          <a:p>
            <a:pPr>
              <a:lnSpc>
                <a:spcPct val="80000"/>
              </a:lnSpc>
            </a:pPr>
            <a:r>
              <a:rPr lang="en-US" sz="2400" smtClean="0">
                <a:latin typeface="Arial" charset="0"/>
              </a:rPr>
              <a:t>Nghe lời cáo dụ thiệt hơn</a:t>
            </a:r>
          </a:p>
          <a:p>
            <a:pPr eaLnBrk="1" hangingPunct="1">
              <a:lnSpc>
                <a:spcPct val="80000"/>
              </a:lnSpc>
            </a:pPr>
            <a:r>
              <a:rPr lang="en-US" sz="2400" smtClean="0">
                <a:latin typeface="Arial" charset="0"/>
              </a:rPr>
              <a:t>Gà rằng: “Xin được ghi ơn trong lòng</a:t>
            </a:r>
          </a:p>
          <a:p>
            <a:pPr eaLnBrk="1" hangingPunct="1">
              <a:lnSpc>
                <a:spcPct val="80000"/>
              </a:lnSpc>
            </a:pPr>
            <a:r>
              <a:rPr lang="en-US" sz="2400" smtClean="0">
                <a:latin typeface="Arial" charset="0"/>
              </a:rPr>
              <a:t>Hòa bình gà cáo sống chung</a:t>
            </a:r>
          </a:p>
          <a:p>
            <a:pPr eaLnBrk="1" hangingPunct="1">
              <a:lnSpc>
                <a:spcPct val="80000"/>
              </a:lnSpc>
            </a:pPr>
            <a:r>
              <a:rPr lang="en-US" sz="2400" smtClean="0">
                <a:latin typeface="Arial" charset="0"/>
              </a:rPr>
              <a:t>Mừng này còn có tin mừng nào hơn</a:t>
            </a:r>
          </a:p>
          <a:p>
            <a:pPr eaLnBrk="1" hangingPunct="1">
              <a:lnSpc>
                <a:spcPct val="80000"/>
              </a:lnSpc>
            </a:pPr>
            <a:r>
              <a:rPr lang="en-US" sz="2400" smtClean="0">
                <a:latin typeface="Arial" charset="0"/>
              </a:rPr>
              <a:t>Kìa, tôi thấy cặp chó săn</a:t>
            </a:r>
          </a:p>
          <a:p>
            <a:pPr eaLnBrk="1" hangingPunct="1">
              <a:lnSpc>
                <a:spcPct val="80000"/>
              </a:lnSpc>
            </a:pPr>
            <a:r>
              <a:rPr lang="en-US" sz="2400" smtClean="0">
                <a:latin typeface="Arial" charset="0"/>
              </a:rPr>
              <a:t>Từ xa chạy lại, chắc loan tin này.”</a:t>
            </a:r>
          </a:p>
          <a:p>
            <a:pPr eaLnBrk="1" hangingPunct="1">
              <a:lnSpc>
                <a:spcPct val="80000"/>
              </a:lnSpc>
            </a:pPr>
            <a:r>
              <a:rPr lang="en-US" sz="2400" smtClean="0">
                <a:latin typeface="Arial" charset="0"/>
              </a:rPr>
              <a:t>Cáo nghe hồn lạc phách bay</a:t>
            </a:r>
          </a:p>
          <a:p>
            <a:pPr eaLnBrk="1" hangingPunct="1">
              <a:lnSpc>
                <a:spcPct val="80000"/>
              </a:lnSpc>
            </a:pPr>
            <a:r>
              <a:rPr lang="en-US" sz="2400" smtClean="0">
                <a:latin typeface="Arial" charset="0"/>
              </a:rPr>
              <a:t>Quắp đuôi, co cẳng chạy ngay tức thì.</a:t>
            </a:r>
          </a:p>
          <a:p>
            <a:pPr eaLnBrk="1" hangingPunct="1">
              <a:lnSpc>
                <a:spcPct val="80000"/>
              </a:lnSpc>
            </a:pPr>
            <a:r>
              <a:rPr lang="en-US" sz="2400" smtClean="0">
                <a:latin typeface="Arial" charset="0"/>
              </a:rPr>
              <a:t>Gà ta khoái chí cười phì:</a:t>
            </a:r>
          </a:p>
          <a:p>
            <a:pPr eaLnBrk="1" hangingPunct="1">
              <a:lnSpc>
                <a:spcPct val="80000"/>
              </a:lnSpc>
            </a:pPr>
            <a:r>
              <a:rPr lang="en-US" sz="2400" smtClean="0">
                <a:latin typeface="Arial" charset="0"/>
              </a:rPr>
              <a:t>“Rõ phường gian dối làm gì được ai.”</a:t>
            </a:r>
          </a:p>
          <a:p>
            <a:pPr eaLnBrk="1" hangingPunct="1">
              <a:lnSpc>
                <a:spcPct val="80000"/>
              </a:lnSpc>
            </a:pPr>
            <a:r>
              <a:rPr lang="en-US" sz="2400" smtClean="0">
                <a:latin typeface="Arial" charset="0"/>
              </a:rPr>
              <a:t>                                                               La Phông-ten</a:t>
            </a:r>
          </a:p>
          <a:p>
            <a:pPr eaLnBrk="1" hangingPunct="1">
              <a:lnSpc>
                <a:spcPct val="80000"/>
              </a:lnSpc>
            </a:pPr>
            <a:r>
              <a:rPr lang="en-US" sz="2400" smtClean="0">
                <a:latin typeface="Arial" charset="0"/>
              </a:rPr>
              <a:t>                                                              (Nguyễn Minh lược dịch)</a:t>
            </a:r>
          </a:p>
          <a:p>
            <a:pPr eaLnBrk="1" hangingPunct="1">
              <a:lnSpc>
                <a:spcPct val="80000"/>
              </a:lnSpc>
            </a:pPr>
            <a:r>
              <a:rPr lang="en-US" b="1" smtClean="0">
                <a:solidFill>
                  <a:srgbClr val="FF0000"/>
                </a:solidFill>
                <a:latin typeface="Arial" charset="0"/>
              </a:rPr>
              <a:t>	</a:t>
            </a:r>
          </a:p>
        </p:txBody>
      </p:sp>
      <p:sp>
        <p:nvSpPr>
          <p:cNvPr id="14339" name="Rectangle 3"/>
          <p:cNvSpPr>
            <a:spLocks noGrp="1" noChangeArrowheads="1"/>
          </p:cNvSpPr>
          <p:nvPr>
            <p:ph type="ctrTitle"/>
          </p:nvPr>
        </p:nvSpPr>
        <p:spPr>
          <a:xfrm>
            <a:off x="0" y="-152400"/>
            <a:ext cx="9144000" cy="685800"/>
          </a:xfrm>
        </p:spPr>
        <p:txBody>
          <a:bodyPr/>
          <a:lstStyle/>
          <a:p>
            <a:pPr eaLnBrk="1" hangingPunct="1"/>
            <a:endParaRPr lang="en-US" sz="2800" b="1" smtClean="0">
              <a:latin typeface="Arial" charset="0"/>
            </a:endParaRPr>
          </a:p>
        </p:txBody>
      </p:sp>
      <p:sp>
        <p:nvSpPr>
          <p:cNvPr id="14340"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4341"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14342" name="Picture 12" descr="dancing_mushrooms_ha"/>
          <p:cNvPicPr>
            <a:picLocks noChangeAspect="1" noChangeArrowheads="1" noCrop="1"/>
          </p:cNvPicPr>
          <p:nvPr/>
        </p:nvPicPr>
        <p:blipFill>
          <a:blip r:embed="rId2"/>
          <a:srcRect/>
          <a:stretch>
            <a:fillRect/>
          </a:stretch>
        </p:blipFill>
        <p:spPr bwMode="auto">
          <a:xfrm>
            <a:off x="276225" y="5448300"/>
            <a:ext cx="1752600" cy="1133475"/>
          </a:xfrm>
          <a:prstGeom prst="rect">
            <a:avLst/>
          </a:prstGeom>
          <a:noFill/>
          <a:ln w="9525">
            <a:noFill/>
            <a:miter lim="800000"/>
            <a:headEnd/>
            <a:tailEnd/>
          </a:ln>
        </p:spPr>
      </p:pic>
      <p:sp>
        <p:nvSpPr>
          <p:cNvPr id="14343" name="Rectangle 13"/>
          <p:cNvSpPr>
            <a:spLocks noChangeArrowheads="1"/>
          </p:cNvSpPr>
          <p:nvPr/>
        </p:nvSpPr>
        <p:spPr bwMode="auto">
          <a:xfrm>
            <a:off x="457200" y="1981200"/>
            <a:ext cx="8686800" cy="685800"/>
          </a:xfrm>
          <a:prstGeom prst="rect">
            <a:avLst/>
          </a:prstGeom>
          <a:noFill/>
          <a:ln w="9525">
            <a:noFill/>
            <a:miter lim="800000"/>
            <a:headEnd/>
            <a:tailEnd/>
          </a:ln>
        </p:spPr>
        <p:txBody>
          <a:bodyPr anchor="ctr"/>
          <a:lstStyle/>
          <a:p>
            <a:endParaRPr lang="en-US" sz="2800">
              <a:solidFill>
                <a:schemeClr val="tx2"/>
              </a:solidFill>
              <a:latin typeface="Arial" charset="0"/>
            </a:endParaRPr>
          </a:p>
        </p:txBody>
      </p:sp>
      <p:sp>
        <p:nvSpPr>
          <p:cNvPr id="14344" name="Rectangle 14"/>
          <p:cNvSpPr>
            <a:spLocks noChangeArrowheads="1"/>
          </p:cNvSpPr>
          <p:nvPr/>
        </p:nvSpPr>
        <p:spPr bwMode="auto">
          <a:xfrm>
            <a:off x="119063" y="2543175"/>
            <a:ext cx="21336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4345" name="Rectangle 15"/>
          <p:cNvSpPr>
            <a:spLocks noChangeArrowheads="1"/>
          </p:cNvSpPr>
          <p:nvPr/>
        </p:nvSpPr>
        <p:spPr bwMode="auto">
          <a:xfrm>
            <a:off x="1420813" y="2686050"/>
            <a:ext cx="26670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4346" name="Rectangle 16"/>
          <p:cNvSpPr>
            <a:spLocks noChangeArrowheads="1"/>
          </p:cNvSpPr>
          <p:nvPr/>
        </p:nvSpPr>
        <p:spPr bwMode="auto">
          <a:xfrm>
            <a:off x="2362200" y="2971800"/>
            <a:ext cx="26670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4347" name="Rectangle 18"/>
          <p:cNvSpPr>
            <a:spLocks noChangeArrowheads="1"/>
          </p:cNvSpPr>
          <p:nvPr/>
        </p:nvSpPr>
        <p:spPr bwMode="auto">
          <a:xfrm>
            <a:off x="957263" y="4252913"/>
            <a:ext cx="19812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4348" name="Rectangle 19"/>
          <p:cNvSpPr>
            <a:spLocks noChangeArrowheads="1"/>
          </p:cNvSpPr>
          <p:nvPr/>
        </p:nvSpPr>
        <p:spPr bwMode="auto">
          <a:xfrm>
            <a:off x="6953250" y="4676775"/>
            <a:ext cx="19431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4349" name="Rectangle 20"/>
          <p:cNvSpPr>
            <a:spLocks noChangeArrowheads="1"/>
          </p:cNvSpPr>
          <p:nvPr/>
        </p:nvSpPr>
        <p:spPr bwMode="auto">
          <a:xfrm>
            <a:off x="14288" y="4244975"/>
            <a:ext cx="16764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4350" name="Rectangle 21"/>
          <p:cNvSpPr>
            <a:spLocks noChangeArrowheads="1"/>
          </p:cNvSpPr>
          <p:nvPr/>
        </p:nvSpPr>
        <p:spPr bwMode="auto">
          <a:xfrm>
            <a:off x="271463" y="5105400"/>
            <a:ext cx="10668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14351" name="Rectangle 22"/>
          <p:cNvSpPr>
            <a:spLocks noChangeArrowheads="1"/>
          </p:cNvSpPr>
          <p:nvPr/>
        </p:nvSpPr>
        <p:spPr bwMode="auto">
          <a:xfrm>
            <a:off x="0" y="228600"/>
            <a:ext cx="9144000" cy="685800"/>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14352" name="Rectangle 22"/>
          <p:cNvSpPr>
            <a:spLocks noChangeArrowheads="1"/>
          </p:cNvSpPr>
          <p:nvPr/>
        </p:nvSpPr>
        <p:spPr bwMode="auto">
          <a:xfrm>
            <a:off x="4430713" y="3819525"/>
            <a:ext cx="2105025" cy="522288"/>
          </a:xfrm>
          <a:prstGeom prst="rect">
            <a:avLst/>
          </a:prstGeom>
          <a:noFill/>
          <a:ln w="9525">
            <a:noFill/>
            <a:miter lim="800000"/>
            <a:headEnd/>
            <a:tailEnd/>
          </a:ln>
        </p:spPr>
        <p:txBody>
          <a:bodyPr anchor="ctr"/>
          <a:lstStyle/>
          <a:p>
            <a:pPr algn="ctr"/>
            <a:endParaRPr lang="en-US" sz="2400">
              <a:solidFill>
                <a:schemeClr val="tx2"/>
              </a:solidFill>
              <a:latin typeface="Arial" charset="0"/>
            </a:endParaRPr>
          </a:p>
        </p:txBody>
      </p:sp>
      <p:sp>
        <p:nvSpPr>
          <p:cNvPr id="14353" name="TextBox 18"/>
          <p:cNvSpPr txBox="1">
            <a:spLocks noChangeArrowheads="1"/>
          </p:cNvSpPr>
          <p:nvPr/>
        </p:nvSpPr>
        <p:spPr bwMode="auto">
          <a:xfrm>
            <a:off x="2024063" y="4606925"/>
            <a:ext cx="2014537" cy="398463"/>
          </a:xfrm>
          <a:prstGeom prst="rect">
            <a:avLst/>
          </a:prstGeom>
          <a:noFill/>
          <a:ln w="9525">
            <a:noFill/>
            <a:miter lim="800000"/>
            <a:headEnd/>
            <a:tailEnd/>
          </a:ln>
        </p:spPr>
        <p:txBody>
          <a:bodyPr/>
          <a:lstStyle/>
          <a:p>
            <a:pPr>
              <a:lnSpc>
                <a:spcPct val="80000"/>
              </a:lnSpc>
            </a:pPr>
            <a:r>
              <a:rPr lang="en-US" sz="2800" b="1" i="1">
                <a:latin typeface="Arial" charset="0"/>
              </a:rPr>
              <a:t>  </a:t>
            </a:r>
            <a:endParaRPr lang="en-US" sz="2600" b="1">
              <a:solidFill>
                <a:srgbClr val="FF0000"/>
              </a:solidFill>
              <a:latin typeface="Arial" charset="0"/>
            </a:endParaRPr>
          </a:p>
        </p:txBody>
      </p:sp>
      <p:sp>
        <p:nvSpPr>
          <p:cNvPr id="14354" name="TextBox 19"/>
          <p:cNvSpPr txBox="1">
            <a:spLocks noChangeArrowheads="1"/>
          </p:cNvSpPr>
          <p:nvPr/>
        </p:nvSpPr>
        <p:spPr bwMode="auto">
          <a:xfrm>
            <a:off x="3538538" y="5346700"/>
            <a:ext cx="1809750" cy="361950"/>
          </a:xfrm>
          <a:prstGeom prst="rect">
            <a:avLst/>
          </a:prstGeom>
          <a:noFill/>
          <a:ln w="9525">
            <a:noFill/>
            <a:miter lim="800000"/>
            <a:headEnd/>
            <a:tailEnd/>
          </a:ln>
        </p:spPr>
        <p:txBody>
          <a:bodyPr/>
          <a:lstStyle/>
          <a:p>
            <a:pPr>
              <a:lnSpc>
                <a:spcPct val="80000"/>
              </a:lnSpc>
            </a:pPr>
            <a:r>
              <a:rPr lang="en-US" sz="2800" b="1" i="1">
                <a:latin typeface="Arial" charset="0"/>
              </a:rPr>
              <a:t>  </a:t>
            </a:r>
            <a:endParaRPr lang="en-US" sz="2600" b="1">
              <a:solidFill>
                <a:srgbClr val="FF0000"/>
              </a:solidFill>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subTitle" idx="1"/>
          </p:nvPr>
        </p:nvSpPr>
        <p:spPr>
          <a:xfrm>
            <a:off x="30163" y="1009650"/>
            <a:ext cx="9144000" cy="361950"/>
          </a:xfrm>
        </p:spPr>
        <p:txBody>
          <a:bodyPr/>
          <a:lstStyle/>
          <a:p>
            <a:pPr eaLnBrk="1" hangingPunct="1">
              <a:lnSpc>
                <a:spcPct val="80000"/>
              </a:lnSpc>
            </a:pPr>
            <a:r>
              <a:rPr lang="en-US" sz="2400" b="1" u="sng" smtClean="0">
                <a:latin typeface="Arial" charset="0"/>
              </a:rPr>
              <a:t>Nhớ- viết</a:t>
            </a:r>
            <a:r>
              <a:rPr lang="en-US" sz="2400" b="1" smtClean="0">
                <a:latin typeface="Arial" charset="0"/>
              </a:rPr>
              <a:t>: </a:t>
            </a:r>
            <a:r>
              <a:rPr lang="en-US" sz="2400" b="1" smtClean="0">
                <a:solidFill>
                  <a:srgbClr val="FF0000"/>
                </a:solidFill>
                <a:latin typeface="Arial" charset="0"/>
              </a:rPr>
              <a:t>Gà </a:t>
            </a:r>
            <a:r>
              <a:rPr lang="vi-VN" sz="2400" b="1" smtClean="0">
                <a:solidFill>
                  <a:srgbClr val="FF0000"/>
                </a:solidFill>
                <a:latin typeface="Arial" charset="0"/>
              </a:rPr>
              <a:t>T</a:t>
            </a:r>
            <a:r>
              <a:rPr lang="en-US" sz="2400" b="1" smtClean="0">
                <a:solidFill>
                  <a:srgbClr val="FF0000"/>
                </a:solidFill>
                <a:latin typeface="Arial" charset="0"/>
              </a:rPr>
              <a:t>rống và Cáo</a:t>
            </a:r>
            <a:endParaRPr lang="vi-VN" sz="2400" b="1" smtClean="0">
              <a:solidFill>
                <a:srgbClr val="FF0000"/>
              </a:solidFill>
              <a:latin typeface="Arial" charset="0"/>
            </a:endParaRPr>
          </a:p>
          <a:p>
            <a:pPr eaLnBrk="1" hangingPunct="1">
              <a:lnSpc>
                <a:spcPct val="80000"/>
              </a:lnSpc>
            </a:pPr>
            <a:r>
              <a:rPr lang="vi-VN" sz="2400" b="1" smtClean="0">
                <a:latin typeface="Arial" charset="0"/>
              </a:rPr>
              <a:t>(Từ </a:t>
            </a:r>
            <a:r>
              <a:rPr lang="vi-VN" sz="2400" b="1" i="1" smtClean="0">
                <a:latin typeface="Arial" charset="0"/>
              </a:rPr>
              <a:t>Nghe lời Cáo dụ thiệt hơn</a:t>
            </a:r>
            <a:r>
              <a:rPr lang="vi-VN" sz="2400" b="1" smtClean="0">
                <a:latin typeface="Arial" charset="0"/>
              </a:rPr>
              <a:t>... đến hết)</a:t>
            </a:r>
            <a:endParaRPr lang="en-US" sz="2400" b="1" smtClean="0">
              <a:latin typeface="Arial" charset="0"/>
            </a:endParaRPr>
          </a:p>
          <a:p>
            <a:pPr>
              <a:lnSpc>
                <a:spcPct val="80000"/>
              </a:lnSpc>
            </a:pPr>
            <a:r>
              <a:rPr lang="vi-VN" sz="2400" b="1" smtClean="0">
                <a:latin typeface="Arial" charset="0"/>
              </a:rPr>
              <a:t>Phân biệt vần ươn/ ương</a:t>
            </a:r>
          </a:p>
          <a:p>
            <a:pPr eaLnBrk="1" hangingPunct="1">
              <a:lnSpc>
                <a:spcPct val="80000"/>
              </a:lnSpc>
            </a:pPr>
            <a:r>
              <a:rPr lang="en-US" sz="2800" b="1" smtClean="0">
                <a:solidFill>
                  <a:srgbClr val="FF0000"/>
                </a:solidFill>
                <a:latin typeface="Arial" charset="0"/>
              </a:rPr>
              <a:t>     </a:t>
            </a:r>
            <a:endParaRPr lang="en-US" sz="2000" b="1" smtClean="0">
              <a:latin typeface="Arial" charset="0"/>
            </a:endParaRPr>
          </a:p>
          <a:p>
            <a:pPr eaLnBrk="1" hangingPunct="1">
              <a:lnSpc>
                <a:spcPct val="80000"/>
              </a:lnSpc>
            </a:pPr>
            <a:r>
              <a:rPr lang="en-US" sz="2000" b="1" smtClean="0">
                <a:solidFill>
                  <a:srgbClr val="FF0000"/>
                </a:solidFill>
                <a:latin typeface="Arial" charset="0"/>
              </a:rPr>
              <a:t>                                                        </a:t>
            </a:r>
            <a:r>
              <a:rPr lang="en-US" sz="2800" b="1" smtClean="0">
                <a:solidFill>
                  <a:srgbClr val="FF0000"/>
                </a:solidFill>
                <a:latin typeface="Arial" charset="0"/>
              </a:rPr>
              <a:t>	</a:t>
            </a:r>
          </a:p>
        </p:txBody>
      </p:sp>
      <p:sp>
        <p:nvSpPr>
          <p:cNvPr id="15363"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5364" name="Rectangle 9"/>
          <p:cNvSpPr>
            <a:spLocks noChangeArrowheads="1"/>
          </p:cNvSpPr>
          <p:nvPr/>
        </p:nvSpPr>
        <p:spPr bwMode="auto">
          <a:xfrm>
            <a:off x="0" y="2058988"/>
            <a:ext cx="9144000" cy="836612"/>
          </a:xfrm>
          <a:prstGeom prst="rect">
            <a:avLst/>
          </a:prstGeom>
          <a:noFill/>
          <a:ln w="9525">
            <a:noFill/>
            <a:miter lim="800000"/>
            <a:headEnd/>
            <a:tailEnd/>
          </a:ln>
        </p:spPr>
        <p:txBody>
          <a:bodyPr anchor="ctr"/>
          <a:lstStyle/>
          <a:p>
            <a:r>
              <a:rPr lang="en-US" sz="2800" b="1">
                <a:solidFill>
                  <a:schemeClr val="tx2"/>
                </a:solidFill>
                <a:latin typeface="Arial" charset="0"/>
              </a:rPr>
              <a:t>	</a:t>
            </a:r>
            <a:r>
              <a:rPr lang="en-US" sz="2400" b="1" u="sng">
                <a:solidFill>
                  <a:schemeClr val="tx2"/>
                </a:solidFill>
                <a:latin typeface="Arial" charset="0"/>
              </a:rPr>
              <a:t>Hoạt động 4:</a:t>
            </a:r>
            <a:r>
              <a:rPr lang="en-US" sz="2400" b="1">
                <a:solidFill>
                  <a:schemeClr val="tx2"/>
                </a:solidFill>
                <a:latin typeface="Arial" charset="0"/>
              </a:rPr>
              <a:t>   Làm bài tập</a:t>
            </a:r>
            <a:endParaRPr lang="en-US" sz="2400" b="1" u="sng">
              <a:solidFill>
                <a:schemeClr val="tx2"/>
              </a:solidFill>
              <a:latin typeface="Arial" charset="0"/>
            </a:endParaRPr>
          </a:p>
        </p:txBody>
      </p:sp>
      <p:sp>
        <p:nvSpPr>
          <p:cNvPr id="15365"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15366" name="Picture 12" descr="dancing_mushrooms_ha"/>
          <p:cNvPicPr>
            <a:picLocks noChangeAspect="1" noChangeArrowheads="1" noCrop="1"/>
          </p:cNvPicPr>
          <p:nvPr/>
        </p:nvPicPr>
        <p:blipFill>
          <a:blip r:embed="rId3"/>
          <a:srcRect/>
          <a:stretch>
            <a:fillRect/>
          </a:stretch>
        </p:blipFill>
        <p:spPr bwMode="auto">
          <a:xfrm>
            <a:off x="228600" y="5140325"/>
            <a:ext cx="2057400" cy="1489075"/>
          </a:xfrm>
          <a:prstGeom prst="rect">
            <a:avLst/>
          </a:prstGeom>
          <a:noFill/>
          <a:ln w="9525">
            <a:noFill/>
            <a:miter lim="800000"/>
            <a:headEnd/>
            <a:tailEnd/>
          </a:ln>
        </p:spPr>
      </p:pic>
      <p:sp>
        <p:nvSpPr>
          <p:cNvPr id="16397" name="Rectangle 13"/>
          <p:cNvSpPr>
            <a:spLocks noChangeArrowheads="1"/>
          </p:cNvSpPr>
          <p:nvPr/>
        </p:nvSpPr>
        <p:spPr bwMode="auto">
          <a:xfrm>
            <a:off x="153988" y="2667000"/>
            <a:ext cx="9372600" cy="914400"/>
          </a:xfrm>
          <a:prstGeom prst="rect">
            <a:avLst/>
          </a:prstGeom>
          <a:noFill/>
          <a:ln w="9525">
            <a:noFill/>
            <a:miter lim="800000"/>
            <a:headEnd/>
            <a:tailEnd/>
          </a:ln>
        </p:spPr>
        <p:txBody>
          <a:bodyPr anchor="ctr"/>
          <a:lstStyle/>
          <a:p>
            <a:r>
              <a:rPr lang="en-US" sz="2800">
                <a:solidFill>
                  <a:schemeClr val="tx2"/>
                </a:solidFill>
                <a:latin typeface="Arial" charset="0"/>
              </a:rPr>
              <a:t> </a:t>
            </a:r>
            <a:r>
              <a:rPr lang="en-US" sz="2000">
                <a:solidFill>
                  <a:schemeClr val="tx2"/>
                </a:solidFill>
                <a:latin typeface="Arial" charset="0"/>
              </a:rPr>
              <a:t>BT2b/ Tìm những chữ bị bỏ trống có vần </a:t>
            </a:r>
            <a:r>
              <a:rPr lang="en-US" sz="2000" b="1" i="1">
                <a:solidFill>
                  <a:schemeClr val="tx2"/>
                </a:solidFill>
                <a:latin typeface="Arial" charset="0"/>
              </a:rPr>
              <a:t>ươn</a:t>
            </a:r>
            <a:r>
              <a:rPr lang="en-US" sz="2000">
                <a:solidFill>
                  <a:schemeClr val="tx2"/>
                </a:solidFill>
                <a:latin typeface="Arial" charset="0"/>
              </a:rPr>
              <a:t> hoặc </a:t>
            </a:r>
            <a:r>
              <a:rPr lang="en-US" sz="2000" b="1" i="1">
                <a:solidFill>
                  <a:schemeClr val="tx2"/>
                </a:solidFill>
                <a:latin typeface="Arial" charset="0"/>
              </a:rPr>
              <a:t>ương</a:t>
            </a:r>
            <a:r>
              <a:rPr lang="en-US" sz="2000">
                <a:solidFill>
                  <a:schemeClr val="tx2"/>
                </a:solidFill>
                <a:latin typeface="Arial" charset="0"/>
              </a:rPr>
              <a:t> để hoàn chỉnh đoạn văn dưới đây:</a:t>
            </a:r>
          </a:p>
        </p:txBody>
      </p:sp>
      <p:sp>
        <p:nvSpPr>
          <p:cNvPr id="16398" name="Rectangle 14"/>
          <p:cNvSpPr>
            <a:spLocks noChangeArrowheads="1"/>
          </p:cNvSpPr>
          <p:nvPr/>
        </p:nvSpPr>
        <p:spPr bwMode="auto">
          <a:xfrm>
            <a:off x="0" y="3352800"/>
            <a:ext cx="9144000" cy="2133600"/>
          </a:xfrm>
          <a:prstGeom prst="rect">
            <a:avLst/>
          </a:prstGeom>
          <a:noFill/>
          <a:ln w="9525">
            <a:noFill/>
            <a:miter lim="800000"/>
            <a:headEnd/>
            <a:tailEnd/>
          </a:ln>
        </p:spPr>
        <p:txBody>
          <a:bodyPr anchor="ctr"/>
          <a:lstStyle/>
          <a:p>
            <a:r>
              <a:rPr lang="en-US" sz="2800">
                <a:solidFill>
                  <a:schemeClr val="tx2"/>
                </a:solidFill>
                <a:latin typeface="Arial" charset="0"/>
              </a:rPr>
              <a:t> 	</a:t>
            </a:r>
            <a:endParaRPr lang="en-US" sz="2400">
              <a:solidFill>
                <a:schemeClr val="tx2"/>
              </a:solidFill>
              <a:latin typeface="Arial" charset="0"/>
            </a:endParaRPr>
          </a:p>
        </p:txBody>
      </p:sp>
      <p:sp>
        <p:nvSpPr>
          <p:cNvPr id="15369" name="Rectangle 21"/>
          <p:cNvSpPr>
            <a:spLocks noChangeArrowheads="1"/>
          </p:cNvSpPr>
          <p:nvPr/>
        </p:nvSpPr>
        <p:spPr bwMode="auto">
          <a:xfrm>
            <a:off x="0" y="381000"/>
            <a:ext cx="9144000" cy="533400"/>
          </a:xfrm>
          <a:prstGeom prst="rect">
            <a:avLst/>
          </a:prstGeom>
          <a:noFill/>
          <a:ln w="9525">
            <a:noFill/>
            <a:miter lim="800000"/>
            <a:headEnd/>
            <a:tailEnd/>
          </a:ln>
        </p:spPr>
        <p:txBody>
          <a:bodyPr anchor="ctr"/>
          <a:lstStyle/>
          <a:p>
            <a:pPr algn="ctr"/>
            <a:r>
              <a:rPr lang="en-US" sz="2400" b="1" u="sng">
                <a:solidFill>
                  <a:schemeClr val="tx2"/>
                </a:solidFill>
                <a:latin typeface="Arial" charset="0"/>
              </a:rPr>
              <a:t>Chính tả:</a:t>
            </a:r>
          </a:p>
        </p:txBody>
      </p:sp>
      <p:sp>
        <p:nvSpPr>
          <p:cNvPr id="15370" name="Rectangle 2"/>
          <p:cNvSpPr txBox="1">
            <a:spLocks noChangeArrowheads="1"/>
          </p:cNvSpPr>
          <p:nvPr/>
        </p:nvSpPr>
        <p:spPr bwMode="auto">
          <a:xfrm>
            <a:off x="3449638" y="1839913"/>
            <a:ext cx="5521325" cy="438150"/>
          </a:xfrm>
          <a:prstGeom prst="rect">
            <a:avLst/>
          </a:prstGeom>
          <a:noFill/>
          <a:ln w="9525">
            <a:noFill/>
            <a:miter lim="800000"/>
            <a:headEnd/>
            <a:tailEnd/>
          </a:ln>
        </p:spPr>
        <p:txBody>
          <a:bodyPr/>
          <a:lstStyle/>
          <a:p>
            <a:pPr algn="ctr">
              <a:lnSpc>
                <a:spcPct val="80000"/>
              </a:lnSpc>
              <a:spcBef>
                <a:spcPct val="20000"/>
              </a:spcBef>
            </a:pPr>
            <a:r>
              <a:rPr lang="en-US" sz="2800" b="1">
                <a:solidFill>
                  <a:srgbClr val="FF0000"/>
                </a:solidFill>
                <a:latin typeface="Arial" charset="0"/>
              </a:rPr>
              <a:t>			          </a:t>
            </a:r>
          </a:p>
        </p:txBody>
      </p:sp>
      <p:sp>
        <p:nvSpPr>
          <p:cNvPr id="19" name="Rectangle 13"/>
          <p:cNvSpPr>
            <a:spLocks noChangeArrowheads="1"/>
          </p:cNvSpPr>
          <p:nvPr/>
        </p:nvSpPr>
        <p:spPr bwMode="auto">
          <a:xfrm>
            <a:off x="182563" y="3479800"/>
            <a:ext cx="9037637" cy="2540000"/>
          </a:xfrm>
          <a:prstGeom prst="rect">
            <a:avLst/>
          </a:prstGeom>
          <a:noFill/>
          <a:ln w="9525">
            <a:noFill/>
            <a:miter lim="800000"/>
            <a:headEnd/>
            <a:tailEnd/>
          </a:ln>
        </p:spPr>
        <p:txBody>
          <a:bodyPr anchor="ctr"/>
          <a:lstStyle/>
          <a:p>
            <a:pPr algn="just"/>
            <a:r>
              <a:rPr lang="en-US">
                <a:solidFill>
                  <a:schemeClr val="tx2"/>
                </a:solidFill>
                <a:latin typeface="Arial" charset="0"/>
              </a:rPr>
              <a:t>   </a:t>
            </a:r>
            <a:r>
              <a:rPr lang="en-US" sz="2000">
                <a:solidFill>
                  <a:schemeClr val="tx2"/>
                </a:solidFill>
                <a:latin typeface="Arial" charset="0"/>
              </a:rPr>
              <a:t>Nhà Trung ở gần sân bay. Từ nhỏ, Trung đã rất ngưỡng mộ các chú phi công. Em mơ ước lớn lên sẽ trở thành phi công để được bay        trên bầu trời, bay trên            tược, làng mạc, thành phố quê           , vượt qua các đại            mênh mông. Để chuẩn bị cho            lai, Trung cố gắng học giỏi, tập thể dục</a:t>
            </a:r>
            <a:r>
              <a:rPr lang="vi-VN" sz="2000">
                <a:solidFill>
                  <a:schemeClr val="tx2"/>
                </a:solidFill>
                <a:latin typeface="Arial" charset="0"/>
              </a:rPr>
              <a:t>    </a:t>
            </a:r>
            <a:r>
              <a:rPr lang="en-US" sz="2000">
                <a:solidFill>
                  <a:schemeClr val="tx2"/>
                </a:solidFill>
                <a:latin typeface="Arial" charset="0"/>
              </a:rPr>
              <a:t> </a:t>
            </a:r>
            <a:r>
              <a:rPr lang="vi-VN" sz="2000">
                <a:solidFill>
                  <a:schemeClr val="tx2"/>
                </a:solidFill>
                <a:latin typeface="Arial" charset="0"/>
              </a:rPr>
              <a:t>         </a:t>
            </a:r>
            <a:r>
              <a:rPr lang="en-US" sz="2000">
                <a:solidFill>
                  <a:schemeClr val="tx2"/>
                </a:solidFill>
                <a:latin typeface="Arial" charset="0"/>
              </a:rPr>
              <a:t>xuyên cho cơ thể khỏe mạnh, </a:t>
            </a:r>
            <a:r>
              <a:rPr lang="vi-VN" sz="2000">
                <a:solidFill>
                  <a:schemeClr val="tx2"/>
                </a:solidFill>
                <a:latin typeface="Arial" charset="0"/>
              </a:rPr>
              <a:t>           </a:t>
            </a:r>
            <a:r>
              <a:rPr lang="en-US" sz="2000">
                <a:solidFill>
                  <a:schemeClr val="tx2"/>
                </a:solidFill>
                <a:latin typeface="Arial" charset="0"/>
              </a:rPr>
              <a:t>tráng.</a:t>
            </a:r>
          </a:p>
          <a:p>
            <a:r>
              <a:rPr lang="en-US" sz="2400">
                <a:solidFill>
                  <a:schemeClr val="tx2"/>
                </a:solidFill>
                <a:latin typeface="Arial" charset="0"/>
              </a:rPr>
              <a:t>             </a:t>
            </a:r>
          </a:p>
        </p:txBody>
      </p:sp>
      <p:sp>
        <p:nvSpPr>
          <p:cNvPr id="21" name="Rectangle 20"/>
          <p:cNvSpPr>
            <a:spLocks noChangeArrowheads="1"/>
          </p:cNvSpPr>
          <p:nvPr/>
        </p:nvSpPr>
        <p:spPr bwMode="auto">
          <a:xfrm>
            <a:off x="6934200" y="4270375"/>
            <a:ext cx="1057275" cy="479425"/>
          </a:xfrm>
          <a:prstGeom prst="rect">
            <a:avLst/>
          </a:prstGeom>
          <a:noFill/>
          <a:ln w="9525">
            <a:noFill/>
            <a:miter lim="800000"/>
            <a:headEnd/>
            <a:tailEnd/>
          </a:ln>
        </p:spPr>
        <p:txBody>
          <a:bodyPr anchor="ctr"/>
          <a:lstStyle/>
          <a:p>
            <a:pPr algn="ctr"/>
            <a:r>
              <a:rPr lang="en-US" sz="2000" b="1">
                <a:solidFill>
                  <a:srgbClr val="FF0000"/>
                </a:solidFill>
                <a:latin typeface="Arial" charset="0"/>
              </a:rPr>
              <a:t>hương</a:t>
            </a:r>
            <a:r>
              <a:rPr lang="en-US" sz="2400" b="1">
                <a:solidFill>
                  <a:srgbClr val="FF0000"/>
                </a:solidFill>
                <a:latin typeface="Arial" charset="0"/>
              </a:rPr>
              <a:t> </a:t>
            </a:r>
          </a:p>
        </p:txBody>
      </p:sp>
      <p:sp>
        <p:nvSpPr>
          <p:cNvPr id="23" name="Rectangle 22"/>
          <p:cNvSpPr>
            <a:spLocks noChangeArrowheads="1"/>
          </p:cNvSpPr>
          <p:nvPr/>
        </p:nvSpPr>
        <p:spPr bwMode="auto">
          <a:xfrm>
            <a:off x="2413000" y="4283075"/>
            <a:ext cx="900113" cy="479425"/>
          </a:xfrm>
          <a:prstGeom prst="rect">
            <a:avLst/>
          </a:prstGeom>
          <a:noFill/>
          <a:ln w="9525">
            <a:noFill/>
            <a:miter lim="800000"/>
            <a:headEnd/>
            <a:tailEnd/>
          </a:ln>
        </p:spPr>
        <p:txBody>
          <a:bodyPr anchor="ctr"/>
          <a:lstStyle/>
          <a:p>
            <a:pPr algn="ctr"/>
            <a:r>
              <a:rPr lang="en-US" sz="2000" b="1">
                <a:solidFill>
                  <a:srgbClr val="FF0000"/>
                </a:solidFill>
                <a:latin typeface="Arial" charset="0"/>
              </a:rPr>
              <a:t>vườn</a:t>
            </a:r>
            <a:r>
              <a:rPr lang="en-US" sz="2400" b="1">
                <a:solidFill>
                  <a:srgbClr val="FF0000"/>
                </a:solidFill>
                <a:latin typeface="Arial" charset="0"/>
              </a:rPr>
              <a:t> </a:t>
            </a:r>
          </a:p>
        </p:txBody>
      </p:sp>
      <p:sp>
        <p:nvSpPr>
          <p:cNvPr id="24" name="Rectangle 23"/>
          <p:cNvSpPr>
            <a:spLocks noChangeArrowheads="1"/>
          </p:cNvSpPr>
          <p:nvPr/>
        </p:nvSpPr>
        <p:spPr bwMode="auto">
          <a:xfrm>
            <a:off x="1173163" y="4640263"/>
            <a:ext cx="1036637" cy="479425"/>
          </a:xfrm>
          <a:prstGeom prst="rect">
            <a:avLst/>
          </a:prstGeom>
          <a:noFill/>
          <a:ln w="9525">
            <a:noFill/>
            <a:miter lim="800000"/>
            <a:headEnd/>
            <a:tailEnd/>
          </a:ln>
        </p:spPr>
        <p:txBody>
          <a:bodyPr anchor="ctr"/>
          <a:lstStyle/>
          <a:p>
            <a:pPr algn="ctr"/>
            <a:r>
              <a:rPr lang="en-US" sz="2000" b="1">
                <a:solidFill>
                  <a:srgbClr val="FF0000"/>
                </a:solidFill>
                <a:latin typeface="Arial" charset="0"/>
              </a:rPr>
              <a:t>dương </a:t>
            </a:r>
            <a:r>
              <a:rPr lang="en-US" sz="2400" b="1">
                <a:solidFill>
                  <a:srgbClr val="FF0000"/>
                </a:solidFill>
                <a:latin typeface="Arial" charset="0"/>
              </a:rPr>
              <a:t> </a:t>
            </a:r>
          </a:p>
        </p:txBody>
      </p:sp>
      <p:sp>
        <p:nvSpPr>
          <p:cNvPr id="25" name="Rectangle 24"/>
          <p:cNvSpPr>
            <a:spLocks noChangeArrowheads="1"/>
          </p:cNvSpPr>
          <p:nvPr/>
        </p:nvSpPr>
        <p:spPr bwMode="auto">
          <a:xfrm>
            <a:off x="7343775" y="5008563"/>
            <a:ext cx="1019175" cy="479425"/>
          </a:xfrm>
          <a:prstGeom prst="rect">
            <a:avLst/>
          </a:prstGeom>
          <a:noFill/>
          <a:ln w="9525">
            <a:noFill/>
            <a:miter lim="800000"/>
            <a:headEnd/>
            <a:tailEnd/>
          </a:ln>
        </p:spPr>
        <p:txBody>
          <a:bodyPr anchor="ctr"/>
          <a:lstStyle/>
          <a:p>
            <a:pPr algn="ctr"/>
            <a:r>
              <a:rPr lang="vi-VN" sz="2000" b="1">
                <a:solidFill>
                  <a:srgbClr val="FF0000"/>
                </a:solidFill>
                <a:latin typeface="Arial" charset="0"/>
              </a:rPr>
              <a:t>cường</a:t>
            </a:r>
            <a:r>
              <a:rPr lang="en-US" sz="2400" b="1">
                <a:solidFill>
                  <a:srgbClr val="FF0000"/>
                </a:solidFill>
                <a:latin typeface="Arial" charset="0"/>
              </a:rPr>
              <a:t> </a:t>
            </a:r>
          </a:p>
        </p:txBody>
      </p:sp>
      <p:sp>
        <p:nvSpPr>
          <p:cNvPr id="26" name="Rectangle 25"/>
          <p:cNvSpPr>
            <a:spLocks noChangeArrowheads="1"/>
          </p:cNvSpPr>
          <p:nvPr/>
        </p:nvSpPr>
        <p:spPr bwMode="auto">
          <a:xfrm>
            <a:off x="7839075" y="3927475"/>
            <a:ext cx="838200" cy="479425"/>
          </a:xfrm>
          <a:prstGeom prst="rect">
            <a:avLst/>
          </a:prstGeom>
          <a:noFill/>
          <a:ln w="9525">
            <a:noFill/>
            <a:miter lim="800000"/>
            <a:headEnd/>
            <a:tailEnd/>
          </a:ln>
        </p:spPr>
        <p:txBody>
          <a:bodyPr anchor="ctr"/>
          <a:lstStyle/>
          <a:p>
            <a:pPr algn="ctr"/>
            <a:r>
              <a:rPr lang="en-US" sz="2000" b="1">
                <a:solidFill>
                  <a:srgbClr val="FF0000"/>
                </a:solidFill>
                <a:latin typeface="Arial" charset="0"/>
              </a:rPr>
              <a:t>lượn</a:t>
            </a:r>
            <a:r>
              <a:rPr lang="en-US" sz="2400" b="1">
                <a:solidFill>
                  <a:srgbClr val="FF0000"/>
                </a:solidFill>
                <a:latin typeface="Arial" charset="0"/>
              </a:rPr>
              <a:t> </a:t>
            </a:r>
          </a:p>
        </p:txBody>
      </p:sp>
      <p:sp>
        <p:nvSpPr>
          <p:cNvPr id="27" name="Rectangle 26"/>
          <p:cNvSpPr>
            <a:spLocks noChangeArrowheads="1"/>
          </p:cNvSpPr>
          <p:nvPr/>
        </p:nvSpPr>
        <p:spPr bwMode="auto">
          <a:xfrm>
            <a:off x="5842000" y="4627563"/>
            <a:ext cx="1020763" cy="479425"/>
          </a:xfrm>
          <a:prstGeom prst="rect">
            <a:avLst/>
          </a:prstGeom>
          <a:noFill/>
          <a:ln w="9525">
            <a:noFill/>
            <a:miter lim="800000"/>
            <a:headEnd/>
            <a:tailEnd/>
          </a:ln>
        </p:spPr>
        <p:txBody>
          <a:bodyPr anchor="ctr"/>
          <a:lstStyle/>
          <a:p>
            <a:pPr algn="ctr"/>
            <a:r>
              <a:rPr lang="en-US" sz="2000" b="1">
                <a:solidFill>
                  <a:srgbClr val="FF0000"/>
                </a:solidFill>
                <a:latin typeface="Arial" charset="0"/>
              </a:rPr>
              <a:t>tương</a:t>
            </a:r>
            <a:r>
              <a:rPr lang="en-US" sz="2400" b="1">
                <a:solidFill>
                  <a:srgbClr val="FF0000"/>
                </a:solidFill>
                <a:latin typeface="Arial" charset="0"/>
              </a:rPr>
              <a:t> </a:t>
            </a:r>
          </a:p>
        </p:txBody>
      </p:sp>
      <p:sp>
        <p:nvSpPr>
          <p:cNvPr id="28" name="Rectangle 27"/>
          <p:cNvSpPr>
            <a:spLocks noChangeArrowheads="1"/>
          </p:cNvSpPr>
          <p:nvPr/>
        </p:nvSpPr>
        <p:spPr bwMode="auto">
          <a:xfrm>
            <a:off x="8015288" y="233363"/>
            <a:ext cx="838200" cy="479425"/>
          </a:xfrm>
          <a:prstGeom prst="rect">
            <a:avLst/>
          </a:prstGeom>
          <a:noFill/>
          <a:ln w="9525">
            <a:noFill/>
            <a:miter lim="800000"/>
            <a:headEnd/>
            <a:tailEnd/>
          </a:ln>
        </p:spPr>
        <p:txBody>
          <a:bodyPr anchor="ctr"/>
          <a:lstStyle/>
          <a:p>
            <a:pPr algn="ctr"/>
            <a:r>
              <a:rPr lang="en-US" sz="2400" b="1">
                <a:solidFill>
                  <a:srgbClr val="FF0000"/>
                </a:solidFill>
                <a:latin typeface="Arial" charset="0"/>
              </a:rPr>
              <a:t> </a:t>
            </a:r>
          </a:p>
        </p:txBody>
      </p:sp>
      <p:sp>
        <p:nvSpPr>
          <p:cNvPr id="29" name="Rectangle 28"/>
          <p:cNvSpPr>
            <a:spLocks noChangeArrowheads="1"/>
          </p:cNvSpPr>
          <p:nvPr/>
        </p:nvSpPr>
        <p:spPr bwMode="auto">
          <a:xfrm>
            <a:off x="2662238" y="4838700"/>
            <a:ext cx="1265237" cy="457200"/>
          </a:xfrm>
          <a:prstGeom prst="rect">
            <a:avLst/>
          </a:prstGeom>
          <a:noFill/>
          <a:ln w="9525">
            <a:noFill/>
            <a:miter lim="800000"/>
            <a:headEnd/>
            <a:tailEnd/>
          </a:ln>
        </p:spPr>
        <p:txBody>
          <a:bodyPr anchor="ctr"/>
          <a:lstStyle/>
          <a:p>
            <a:pPr algn="ctr"/>
            <a:r>
              <a:rPr lang="vi-VN" sz="2000" b="1">
                <a:solidFill>
                  <a:srgbClr val="FF0000"/>
                </a:solidFill>
                <a:latin typeface="Arial" charset="0"/>
              </a:rPr>
              <a:t>  thường </a:t>
            </a:r>
            <a:r>
              <a:rPr lang="en-US" sz="2400" b="1">
                <a:solidFill>
                  <a:srgbClr val="FF0000"/>
                </a:solidFill>
                <a:latin typeface="Arial" charset="0"/>
              </a:rPr>
              <a:t> </a:t>
            </a:r>
          </a:p>
        </p:txBody>
      </p:sp>
      <p:sp>
        <p:nvSpPr>
          <p:cNvPr id="15380" name="Title 21"/>
          <p:cNvSpPr>
            <a:spLocks noGrp="1"/>
          </p:cNvSpPr>
          <p:nvPr>
            <p:ph type="ctrTitle"/>
          </p:nvPr>
        </p:nvSpPr>
        <p:spPr/>
        <p:txBody>
          <a:bodyPr/>
          <a:lstStyle/>
          <a:p>
            <a:endParaRPr lang="en-US" sz="400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97"/>
                                        </p:tgtEl>
                                        <p:attrNameLst>
                                          <p:attrName>style.visibility</p:attrName>
                                        </p:attrNameLst>
                                      </p:cBhvr>
                                      <p:to>
                                        <p:strVal val="visible"/>
                                      </p:to>
                                    </p:set>
                                    <p:animEffect transition="in" filter="randombar(horizontal)">
                                      <p:cBhvr>
                                        <p:cTn id="7" dur="500"/>
                                        <p:tgtEl>
                                          <p:spTgt spid="1639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6398"/>
                                        </p:tgtEl>
                                        <p:attrNameLst>
                                          <p:attrName>style.visibility</p:attrName>
                                        </p:attrNameLst>
                                      </p:cBhvr>
                                      <p:to>
                                        <p:strVal val="visible"/>
                                      </p:to>
                                    </p:set>
                                    <p:animEffect transition="in" filter="randombar(horizontal)">
                                      <p:cBhvr>
                                        <p:cTn id="10" dur="500"/>
                                        <p:tgtEl>
                                          <p:spTgt spid="16398"/>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randombar(horizontal)">
                                      <p:cBhvr>
                                        <p:cTn id="13" dur="500"/>
                                        <p:tgtEl>
                                          <p:spTgt spid="1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randombar(horizontal)">
                                      <p:cBhvr>
                                        <p:cTn id="18" dur="500"/>
                                        <p:tgtEl>
                                          <p:spTgt spid="2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randombar(horizontal)">
                                      <p:cBhvr>
                                        <p:cTn id="23" dur="500"/>
                                        <p:tgtEl>
                                          <p:spTgt spid="2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randombar(horizontal)">
                                      <p:cBhvr>
                                        <p:cTn id="28" dur="500"/>
                                        <p:tgtEl>
                                          <p:spTgt spid="2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randombar(horizontal)">
                                      <p:cBhvr>
                                        <p:cTn id="33" dur="500"/>
                                        <p:tgtEl>
                                          <p:spTgt spid="2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randombar(horizontal)">
                                      <p:cBhvr>
                                        <p:cTn id="38" dur="500"/>
                                        <p:tgtEl>
                                          <p:spTgt spid="2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randombar(horizontal)">
                                      <p:cBhvr>
                                        <p:cTn id="43" dur="500"/>
                                        <p:tgtEl>
                                          <p:spTgt spid="2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randombar(horizontal)">
                                      <p:cBhvr>
                                        <p:cTn id="48" dur="500"/>
                                        <p:tgtEl>
                                          <p:spTgt spid="2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fade">
                                      <p:cBhvr>
                                        <p:cTn id="5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7" grpId="0"/>
      <p:bldP spid="16398" grpId="0"/>
      <p:bldP spid="19" grpId="0"/>
      <p:bldP spid="21" grpId="0"/>
      <p:bldP spid="23" grpId="0"/>
      <p:bldP spid="24" grpId="0"/>
      <p:bldP spid="25" grpId="0"/>
      <p:bldP spid="26" grpId="0"/>
      <p:bldP spid="27" grpId="0"/>
      <p:bldP spid="28"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6" descr="C:\Users\MsHuong\Desktop\j.jpg"/>
          <p:cNvPicPr>
            <a:picLocks noChangeAspect="1" noChangeArrowheads="1"/>
          </p:cNvPicPr>
          <p:nvPr/>
        </p:nvPicPr>
        <p:blipFill>
          <a:blip r:embed="rId2"/>
          <a:srcRect/>
          <a:stretch>
            <a:fillRect/>
          </a:stretch>
        </p:blipFill>
        <p:spPr bwMode="auto">
          <a:xfrm>
            <a:off x="0" y="0"/>
            <a:ext cx="4572000" cy="3276600"/>
          </a:xfrm>
          <a:prstGeom prst="rect">
            <a:avLst/>
          </a:prstGeom>
          <a:noFill/>
          <a:ln w="9525">
            <a:noFill/>
            <a:miter lim="800000"/>
            <a:headEnd/>
            <a:tailEnd/>
          </a:ln>
        </p:spPr>
      </p:pic>
      <p:pic>
        <p:nvPicPr>
          <p:cNvPr id="16387" name="Picture 7" descr="C:\Users\MsHuong\Desktop\20695086-images1310571_bay.jpg"/>
          <p:cNvPicPr>
            <a:picLocks noChangeAspect="1" noChangeArrowheads="1"/>
          </p:cNvPicPr>
          <p:nvPr/>
        </p:nvPicPr>
        <p:blipFill>
          <a:blip r:embed="rId3"/>
          <a:srcRect/>
          <a:stretch>
            <a:fillRect/>
          </a:stretch>
        </p:blipFill>
        <p:spPr bwMode="auto">
          <a:xfrm>
            <a:off x="0" y="3284538"/>
            <a:ext cx="4572000" cy="3581400"/>
          </a:xfrm>
          <a:prstGeom prst="rect">
            <a:avLst/>
          </a:prstGeom>
          <a:noFill/>
          <a:ln w="9525">
            <a:noFill/>
            <a:miter lim="800000"/>
            <a:headEnd/>
            <a:tailEnd/>
          </a:ln>
        </p:spPr>
      </p:pic>
      <p:pic>
        <p:nvPicPr>
          <p:cNvPr id="16388" name="Picture 8" descr="C:\Users\MsHuong\Desktop\ngoc2212009.jpg"/>
          <p:cNvPicPr>
            <a:picLocks noChangeAspect="1" noChangeArrowheads="1"/>
          </p:cNvPicPr>
          <p:nvPr/>
        </p:nvPicPr>
        <p:blipFill>
          <a:blip r:embed="rId4"/>
          <a:srcRect/>
          <a:stretch>
            <a:fillRect/>
          </a:stretch>
        </p:blipFill>
        <p:spPr bwMode="auto">
          <a:xfrm>
            <a:off x="4570413" y="3284538"/>
            <a:ext cx="4572000" cy="3573462"/>
          </a:xfrm>
          <a:prstGeom prst="rect">
            <a:avLst/>
          </a:prstGeom>
          <a:noFill/>
          <a:ln w="9525">
            <a:noFill/>
            <a:miter lim="800000"/>
            <a:headEnd/>
            <a:tailEnd/>
          </a:ln>
        </p:spPr>
      </p:pic>
      <p:pic>
        <p:nvPicPr>
          <p:cNvPr id="16389" name="Picture 9" descr="C:\Users\MsHuong\Desktop\avatar.jpg"/>
          <p:cNvPicPr>
            <a:picLocks noChangeAspect="1" noChangeArrowheads="1"/>
          </p:cNvPicPr>
          <p:nvPr/>
        </p:nvPicPr>
        <p:blipFill>
          <a:blip r:embed="rId5"/>
          <a:srcRect/>
          <a:stretch>
            <a:fillRect/>
          </a:stretch>
        </p:blipFill>
        <p:spPr bwMode="auto">
          <a:xfrm>
            <a:off x="4572000" y="0"/>
            <a:ext cx="457200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0" y="1328738"/>
            <a:ext cx="9144000" cy="533400"/>
          </a:xfrm>
        </p:spPr>
        <p:txBody>
          <a:bodyPr/>
          <a:lstStyle/>
          <a:p>
            <a:pPr eaLnBrk="1" hangingPunct="1">
              <a:lnSpc>
                <a:spcPct val="90000"/>
              </a:lnSpc>
            </a:pPr>
            <a:r>
              <a:rPr lang="vi-VN" b="1" smtClean="0">
                <a:solidFill>
                  <a:srgbClr val="FF0000"/>
                </a:solidFill>
                <a:latin typeface="Arial" charset="0"/>
              </a:rPr>
              <a:t>Kiểm tra </a:t>
            </a:r>
            <a:r>
              <a:rPr lang="en-US" b="1" smtClean="0">
                <a:solidFill>
                  <a:srgbClr val="FF0000"/>
                </a:solidFill>
                <a:latin typeface="Arial" charset="0"/>
              </a:rPr>
              <a:t>bài</a:t>
            </a:r>
            <a:r>
              <a:rPr lang="vi-VN" b="1" smtClean="0">
                <a:solidFill>
                  <a:srgbClr val="FF0000"/>
                </a:solidFill>
                <a:latin typeface="Arial" charset="0"/>
              </a:rPr>
              <a:t> cũ:</a:t>
            </a:r>
            <a:endParaRPr lang="en-US" b="1" smtClean="0">
              <a:solidFill>
                <a:srgbClr val="FF0000"/>
              </a:solidFill>
              <a:latin typeface="Arial" charset="0"/>
            </a:endParaRPr>
          </a:p>
        </p:txBody>
      </p:sp>
      <p:sp>
        <p:nvSpPr>
          <p:cNvPr id="3075" name="Rectangle 5"/>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2054" name="Rectangle 6"/>
          <p:cNvSpPr>
            <a:spLocks noChangeArrowheads="1"/>
          </p:cNvSpPr>
          <p:nvPr/>
        </p:nvSpPr>
        <p:spPr bwMode="auto">
          <a:xfrm>
            <a:off x="2652713" y="1862138"/>
            <a:ext cx="3733800" cy="631825"/>
          </a:xfrm>
          <a:prstGeom prst="rect">
            <a:avLst/>
          </a:prstGeom>
          <a:noFill/>
          <a:ln w="9525">
            <a:noFill/>
            <a:miter lim="800000"/>
            <a:headEnd/>
            <a:tailEnd/>
          </a:ln>
        </p:spPr>
        <p:txBody>
          <a:bodyPr anchor="ctr"/>
          <a:lstStyle/>
          <a:p>
            <a:pPr algn="ctr"/>
            <a:r>
              <a:rPr lang="en-US" sz="3000">
                <a:solidFill>
                  <a:schemeClr val="tx2"/>
                </a:solidFill>
                <a:latin typeface="Arial" charset="0"/>
              </a:rPr>
              <a:t>  - đủng đỉnh</a:t>
            </a:r>
          </a:p>
        </p:txBody>
      </p:sp>
      <p:sp>
        <p:nvSpPr>
          <p:cNvPr id="2055" name="Rectangle 7"/>
          <p:cNvSpPr>
            <a:spLocks noChangeArrowheads="1"/>
          </p:cNvSpPr>
          <p:nvPr/>
        </p:nvSpPr>
        <p:spPr bwMode="auto">
          <a:xfrm>
            <a:off x="2735263" y="3302000"/>
            <a:ext cx="3733800" cy="631825"/>
          </a:xfrm>
          <a:prstGeom prst="rect">
            <a:avLst/>
          </a:prstGeom>
          <a:noFill/>
          <a:ln w="9525">
            <a:noFill/>
            <a:miter lim="800000"/>
            <a:headEnd/>
            <a:tailEnd/>
          </a:ln>
        </p:spPr>
        <p:txBody>
          <a:bodyPr anchor="ctr"/>
          <a:lstStyle/>
          <a:p>
            <a:pPr algn="ctr"/>
            <a:r>
              <a:rPr lang="vi-VN" sz="3000">
                <a:solidFill>
                  <a:schemeClr val="tx2"/>
                </a:solidFill>
                <a:latin typeface="Arial" charset="0"/>
              </a:rPr>
              <a:t> </a:t>
            </a:r>
            <a:r>
              <a:rPr lang="en-US" sz="3000">
                <a:solidFill>
                  <a:schemeClr val="tx2"/>
                </a:solidFill>
                <a:latin typeface="Arial" charset="0"/>
              </a:rPr>
              <a:t>- nhảy nhót</a:t>
            </a:r>
          </a:p>
        </p:txBody>
      </p:sp>
      <p:sp>
        <p:nvSpPr>
          <p:cNvPr id="3078" name="Rectangle 8"/>
          <p:cNvSpPr>
            <a:spLocks noChangeArrowheads="1"/>
          </p:cNvSpPr>
          <p:nvPr/>
        </p:nvSpPr>
        <p:spPr bwMode="auto">
          <a:xfrm>
            <a:off x="2735263" y="2263775"/>
            <a:ext cx="3733800" cy="631825"/>
          </a:xfrm>
          <a:prstGeom prst="rect">
            <a:avLst/>
          </a:prstGeom>
          <a:noFill/>
          <a:ln w="9525">
            <a:noFill/>
            <a:miter lim="800000"/>
            <a:headEnd/>
            <a:tailEnd/>
          </a:ln>
        </p:spPr>
        <p:txBody>
          <a:bodyPr anchor="ctr"/>
          <a:lstStyle/>
          <a:p>
            <a:pPr algn="ctr"/>
            <a:r>
              <a:rPr lang="en-US" sz="3000">
                <a:solidFill>
                  <a:schemeClr val="tx2"/>
                </a:solidFill>
                <a:latin typeface="Arial" charset="0"/>
              </a:rPr>
              <a:t>  </a:t>
            </a:r>
          </a:p>
        </p:txBody>
      </p:sp>
      <p:sp>
        <p:nvSpPr>
          <p:cNvPr id="3079" name="Line 9"/>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3080" name="Line 10"/>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3081" name="Picture 12" descr="dancing_mushrooms_ha"/>
          <p:cNvPicPr>
            <a:picLocks noChangeAspect="1" noChangeArrowheads="1" noCrop="1"/>
          </p:cNvPicPr>
          <p:nvPr/>
        </p:nvPicPr>
        <p:blipFill>
          <a:blip r:embed="rId2"/>
          <a:srcRect/>
          <a:stretch>
            <a:fillRect/>
          </a:stretch>
        </p:blipFill>
        <p:spPr bwMode="auto">
          <a:xfrm>
            <a:off x="228600" y="5140325"/>
            <a:ext cx="2057400" cy="1489075"/>
          </a:xfrm>
          <a:prstGeom prst="rect">
            <a:avLst/>
          </a:prstGeom>
          <a:noFill/>
          <a:ln w="9525">
            <a:noFill/>
            <a:miter lim="800000"/>
            <a:headEnd/>
            <a:tailEnd/>
          </a:ln>
        </p:spPr>
      </p:pic>
      <p:sp>
        <p:nvSpPr>
          <p:cNvPr id="3082" name="Rectangle 16"/>
          <p:cNvSpPr>
            <a:spLocks noChangeArrowheads="1"/>
          </p:cNvSpPr>
          <p:nvPr/>
        </p:nvSpPr>
        <p:spPr bwMode="auto">
          <a:xfrm>
            <a:off x="3200400" y="3429000"/>
            <a:ext cx="27432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3083" name="Rectangle 18"/>
          <p:cNvSpPr>
            <a:spLocks noChangeArrowheads="1"/>
          </p:cNvSpPr>
          <p:nvPr/>
        </p:nvSpPr>
        <p:spPr bwMode="auto">
          <a:xfrm>
            <a:off x="3028950" y="3933825"/>
            <a:ext cx="2898775"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3084" name="Rectangle 16"/>
          <p:cNvSpPr>
            <a:spLocks noChangeArrowheads="1"/>
          </p:cNvSpPr>
          <p:nvPr/>
        </p:nvSpPr>
        <p:spPr bwMode="auto">
          <a:xfrm>
            <a:off x="3338513" y="3911600"/>
            <a:ext cx="27432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3085" name="Rectangle 16"/>
          <p:cNvSpPr>
            <a:spLocks noChangeArrowheads="1"/>
          </p:cNvSpPr>
          <p:nvPr/>
        </p:nvSpPr>
        <p:spPr bwMode="auto">
          <a:xfrm>
            <a:off x="3467100" y="3911600"/>
            <a:ext cx="27432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16" name="Rectangle 18"/>
          <p:cNvSpPr>
            <a:spLocks noChangeArrowheads="1"/>
          </p:cNvSpPr>
          <p:nvPr/>
        </p:nvSpPr>
        <p:spPr bwMode="auto">
          <a:xfrm>
            <a:off x="3192463" y="4052888"/>
            <a:ext cx="2819400" cy="631825"/>
          </a:xfrm>
          <a:prstGeom prst="rect">
            <a:avLst/>
          </a:prstGeom>
          <a:noFill/>
          <a:ln w="9525">
            <a:noFill/>
            <a:miter lim="800000"/>
            <a:headEnd/>
            <a:tailEnd/>
          </a:ln>
        </p:spPr>
        <p:txBody>
          <a:bodyPr anchor="ctr"/>
          <a:lstStyle/>
          <a:p>
            <a:pPr algn="ctr"/>
            <a:r>
              <a:rPr lang="en-US" sz="3000">
                <a:solidFill>
                  <a:schemeClr val="tx2"/>
                </a:solidFill>
                <a:latin typeface="Arial" charset="0"/>
              </a:rPr>
              <a:t>- nghĩ ngợi</a:t>
            </a:r>
          </a:p>
        </p:txBody>
      </p:sp>
      <p:sp>
        <p:nvSpPr>
          <p:cNvPr id="18" name="Rectangle 8"/>
          <p:cNvSpPr>
            <a:spLocks noChangeArrowheads="1"/>
          </p:cNvSpPr>
          <p:nvPr/>
        </p:nvSpPr>
        <p:spPr bwMode="auto">
          <a:xfrm>
            <a:off x="2843213" y="2579688"/>
            <a:ext cx="3138487" cy="631825"/>
          </a:xfrm>
          <a:prstGeom prst="rect">
            <a:avLst/>
          </a:prstGeom>
          <a:noFill/>
          <a:ln w="9525">
            <a:noFill/>
            <a:miter lim="800000"/>
            <a:headEnd/>
            <a:tailEnd/>
          </a:ln>
        </p:spPr>
        <p:txBody>
          <a:bodyPr anchor="ctr"/>
          <a:lstStyle/>
          <a:p>
            <a:pPr algn="ctr"/>
            <a:r>
              <a:rPr lang="en-US" sz="3000">
                <a:solidFill>
                  <a:schemeClr val="tx2"/>
                </a:solidFill>
                <a:latin typeface="Arial" charset="0"/>
              </a:rPr>
              <a:t>- bỡ ngỡ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randombar(horizontal)">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2054">
                                            <p:txEl>
                                              <p:pRg st="0" end="0"/>
                                            </p:txEl>
                                          </p:spTgt>
                                        </p:tgtEl>
                                        <p:attrNameLst>
                                          <p:attrName>style.visibility</p:attrName>
                                        </p:attrNameLst>
                                      </p:cBhvr>
                                      <p:to>
                                        <p:strVal val="visible"/>
                                      </p:to>
                                    </p:set>
                                    <p:animEffect transition="in" filter="barn(inVertical)">
                                      <p:cBhvr>
                                        <p:cTn id="12" dur="500"/>
                                        <p:tgtEl>
                                          <p:spTgt spid="2054">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arn(inVertical)">
                                      <p:cBhvr>
                                        <p:cTn id="15" dur="500"/>
                                        <p:tgtEl>
                                          <p:spTgt spid="1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055"/>
                                        </p:tgtEl>
                                        <p:attrNameLst>
                                          <p:attrName>style.visibility</p:attrName>
                                        </p:attrNameLst>
                                      </p:cBhvr>
                                      <p:to>
                                        <p:strVal val="visible"/>
                                      </p:to>
                                    </p:set>
                                    <p:animEffect transition="in" filter="barn(inVertical)">
                                      <p:cBhvr>
                                        <p:cTn id="20" dur="500"/>
                                        <p:tgtEl>
                                          <p:spTgt spid="2055"/>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arn(inVertical)">
                                      <p:cBhvr>
                                        <p:cTn id="2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5"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0" y="609600"/>
            <a:ext cx="9144000" cy="1028700"/>
          </a:xfrm>
        </p:spPr>
        <p:txBody>
          <a:bodyPr/>
          <a:lstStyle/>
          <a:p>
            <a:pPr eaLnBrk="1" hangingPunct="1">
              <a:lnSpc>
                <a:spcPct val="90000"/>
              </a:lnSpc>
            </a:pPr>
            <a:r>
              <a:rPr lang="vi-VN" sz="2800" b="1" u="sng" smtClean="0">
                <a:latin typeface="Arial" charset="0"/>
              </a:rPr>
              <a:t>Nhớ- viết</a:t>
            </a:r>
            <a:r>
              <a:rPr lang="vi-VN" sz="2800" b="1" smtClean="0">
                <a:latin typeface="Arial" charset="0"/>
              </a:rPr>
              <a:t>: </a:t>
            </a:r>
            <a:r>
              <a:rPr lang="en-US" sz="2800" b="1" smtClean="0">
                <a:solidFill>
                  <a:srgbClr val="FF0000"/>
                </a:solidFill>
                <a:latin typeface="Arial" charset="0"/>
              </a:rPr>
              <a:t>Gà </a:t>
            </a:r>
            <a:r>
              <a:rPr lang="vi-VN" sz="2800" b="1" smtClean="0">
                <a:solidFill>
                  <a:srgbClr val="FF0000"/>
                </a:solidFill>
                <a:latin typeface="Arial" charset="0"/>
              </a:rPr>
              <a:t>T</a:t>
            </a:r>
            <a:r>
              <a:rPr lang="en-US" sz="2800" b="1" smtClean="0">
                <a:solidFill>
                  <a:srgbClr val="FF0000"/>
                </a:solidFill>
                <a:latin typeface="Arial" charset="0"/>
              </a:rPr>
              <a:t>rống và Cáo</a:t>
            </a:r>
          </a:p>
          <a:p>
            <a:pPr eaLnBrk="1" hangingPunct="1">
              <a:lnSpc>
                <a:spcPct val="90000"/>
              </a:lnSpc>
            </a:pPr>
            <a:r>
              <a:rPr lang="en-US" sz="2600" b="1" smtClean="0">
                <a:latin typeface="Arial" charset="0"/>
              </a:rPr>
              <a:t>(T</a:t>
            </a:r>
            <a:r>
              <a:rPr lang="vi-VN" sz="2600" b="1" smtClean="0">
                <a:latin typeface="Arial" charset="0"/>
              </a:rPr>
              <a:t>ừ </a:t>
            </a:r>
            <a:r>
              <a:rPr lang="vi-VN" sz="2600" b="1" i="1" smtClean="0">
                <a:latin typeface="Arial" charset="0"/>
              </a:rPr>
              <a:t>Nghe lời Cáo dụ thiệt hơn</a:t>
            </a:r>
            <a:r>
              <a:rPr lang="vi-VN" sz="2600" b="1" smtClean="0">
                <a:latin typeface="Arial" charset="0"/>
              </a:rPr>
              <a:t>... đến hết)</a:t>
            </a:r>
            <a:endParaRPr lang="en-US" sz="2600" b="1" smtClean="0">
              <a:latin typeface="Arial" charset="0"/>
            </a:endParaRPr>
          </a:p>
          <a:p>
            <a:pPr eaLnBrk="1" hangingPunct="1">
              <a:lnSpc>
                <a:spcPct val="90000"/>
              </a:lnSpc>
            </a:pPr>
            <a:endParaRPr lang="en-US" sz="2800" b="1" smtClean="0">
              <a:solidFill>
                <a:srgbClr val="FF0000"/>
              </a:solidFill>
              <a:latin typeface="Arial" charset="0"/>
            </a:endParaRPr>
          </a:p>
          <a:p>
            <a:pPr eaLnBrk="1" hangingPunct="1">
              <a:lnSpc>
                <a:spcPct val="90000"/>
              </a:lnSpc>
            </a:pPr>
            <a:endParaRPr lang="en-US" sz="2800" b="1" smtClean="0">
              <a:solidFill>
                <a:srgbClr val="FF0000"/>
              </a:solidFill>
              <a:latin typeface="Arial" charset="0"/>
            </a:endParaRPr>
          </a:p>
          <a:p>
            <a:pPr eaLnBrk="1" hangingPunct="1">
              <a:lnSpc>
                <a:spcPct val="90000"/>
              </a:lnSpc>
            </a:pPr>
            <a:endParaRPr lang="en-US" sz="2800" b="1" smtClean="0">
              <a:solidFill>
                <a:srgbClr val="FF0000"/>
              </a:solidFill>
              <a:latin typeface="Arial" charset="0"/>
            </a:endParaRPr>
          </a:p>
        </p:txBody>
      </p:sp>
      <p:sp>
        <p:nvSpPr>
          <p:cNvPr id="4099" name="Rectangle 4"/>
          <p:cNvSpPr>
            <a:spLocks noChangeArrowheads="1"/>
          </p:cNvSpPr>
          <p:nvPr/>
        </p:nvSpPr>
        <p:spPr bwMode="auto">
          <a:xfrm>
            <a:off x="0" y="0"/>
            <a:ext cx="9144000" cy="914400"/>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4100" name="Line 8"/>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4101" name="Line 9"/>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4102" name="Picture 10" descr="dancing_mushrooms_ha"/>
          <p:cNvPicPr>
            <a:picLocks noChangeAspect="1" noChangeArrowheads="1" noCrop="1"/>
          </p:cNvPicPr>
          <p:nvPr/>
        </p:nvPicPr>
        <p:blipFill>
          <a:blip r:embed="rId2"/>
          <a:srcRect/>
          <a:stretch>
            <a:fillRect/>
          </a:stretch>
        </p:blipFill>
        <p:spPr bwMode="auto">
          <a:xfrm>
            <a:off x="228600" y="5140325"/>
            <a:ext cx="2057400" cy="1489075"/>
          </a:xfrm>
          <a:prstGeom prst="rect">
            <a:avLst/>
          </a:prstGeom>
          <a:noFill/>
          <a:ln w="9525">
            <a:noFill/>
            <a:miter lim="800000"/>
            <a:headEnd/>
            <a:tailEnd/>
          </a:ln>
        </p:spPr>
      </p:pic>
      <p:pic>
        <p:nvPicPr>
          <p:cNvPr id="4103" name="Picture 12" descr="C:\Users\MsHuong\Desktop\A.jpg"/>
          <p:cNvPicPr>
            <a:picLocks noChangeAspect="1" noChangeArrowheads="1"/>
          </p:cNvPicPr>
          <p:nvPr/>
        </p:nvPicPr>
        <p:blipFill>
          <a:blip r:embed="rId3"/>
          <a:srcRect/>
          <a:stretch>
            <a:fillRect/>
          </a:stretch>
        </p:blipFill>
        <p:spPr bwMode="auto">
          <a:xfrm>
            <a:off x="0" y="1905000"/>
            <a:ext cx="9144000" cy="4941888"/>
          </a:xfrm>
          <a:prstGeom prst="rect">
            <a:avLst/>
          </a:prstGeom>
          <a:noFill/>
          <a:ln w="9525">
            <a:noFill/>
            <a:miter lim="800000"/>
            <a:headEnd/>
            <a:tailEnd/>
          </a:ln>
        </p:spPr>
      </p:pic>
      <p:sp>
        <p:nvSpPr>
          <p:cNvPr id="13" name="Rectangle 2"/>
          <p:cNvSpPr txBox="1">
            <a:spLocks noChangeArrowheads="1"/>
          </p:cNvSpPr>
          <p:nvPr/>
        </p:nvSpPr>
        <p:spPr bwMode="auto">
          <a:xfrm>
            <a:off x="195263" y="1524000"/>
            <a:ext cx="8934450" cy="457200"/>
          </a:xfrm>
          <a:prstGeom prst="rect">
            <a:avLst/>
          </a:prstGeom>
          <a:noFill/>
          <a:ln w="9525">
            <a:noFill/>
            <a:miter lim="800000"/>
            <a:headEnd/>
            <a:tailEnd/>
          </a:ln>
        </p:spPr>
        <p:txBody>
          <a:bodyPr/>
          <a:lstStyle/>
          <a:p>
            <a:pPr algn="ctr">
              <a:lnSpc>
                <a:spcPct val="90000"/>
              </a:lnSpc>
              <a:spcBef>
                <a:spcPct val="20000"/>
              </a:spcBef>
            </a:pPr>
            <a:r>
              <a:rPr lang="en-US" sz="2600" b="1">
                <a:latin typeface="Arial" charset="0"/>
              </a:rPr>
              <a:t>         </a:t>
            </a:r>
            <a:r>
              <a:rPr lang="vi-VN" sz="2800" b="1">
                <a:latin typeface="Arial" charset="0"/>
              </a:rPr>
              <a:t>Phân biệt vần ươn/ ương</a:t>
            </a:r>
          </a:p>
          <a:p>
            <a:pPr algn="ctr">
              <a:lnSpc>
                <a:spcPct val="90000"/>
              </a:lnSpc>
              <a:spcBef>
                <a:spcPct val="20000"/>
              </a:spcBef>
            </a:pPr>
            <a:endParaRPr lang="en-US" sz="2800" b="1">
              <a:solidFill>
                <a:srgbClr val="FF00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Effect transition="in" filter="blinds(horizontal)">
                                      <p:cBhvr>
                                        <p:cTn id="7" dur="500"/>
                                        <p:tgtEl>
                                          <p:spTgt spid="9218">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218">
                                            <p:txEl>
                                              <p:pRg st="1" end="1"/>
                                            </p:txEl>
                                          </p:spTgt>
                                        </p:tgtEl>
                                        <p:attrNameLst>
                                          <p:attrName>style.visibility</p:attrName>
                                        </p:attrNameLst>
                                      </p:cBhvr>
                                      <p:to>
                                        <p:strVal val="visible"/>
                                      </p:to>
                                    </p:set>
                                    <p:animEffect transition="in" filter="blinds(horizontal)">
                                      <p:cBhvr>
                                        <p:cTn id="10" dur="500"/>
                                        <p:tgtEl>
                                          <p:spTgt spid="9218">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Effect transition="in" filter="blinds(horizontal)">
                                      <p:cBhvr>
                                        <p:cTn id="1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MsHuong\Desktop\eMindMaps3.bmp"/>
          <p:cNvPicPr>
            <a:picLocks noGrp="1" noChangeAspect="1" noChangeArrowheads="1"/>
          </p:cNvPicPr>
          <p:nvPr>
            <p:ph idx="1"/>
          </p:nvPr>
        </p:nvPicPr>
        <p:blipFill>
          <a:blip r:embed="rId2"/>
          <a:srcRect/>
          <a:stretch>
            <a:fillRect/>
          </a:stretch>
        </p:blipFill>
        <p:spPr>
          <a:xfrm>
            <a:off x="781050" y="1752600"/>
            <a:ext cx="7581900" cy="4953000"/>
          </a:xfrm>
          <a:noFill/>
        </p:spPr>
      </p:pic>
      <p:sp>
        <p:nvSpPr>
          <p:cNvPr id="5123" name="Rectangle 2"/>
          <p:cNvSpPr>
            <a:spLocks noChangeArrowheads="1"/>
          </p:cNvSpPr>
          <p:nvPr/>
        </p:nvSpPr>
        <p:spPr bwMode="auto">
          <a:xfrm>
            <a:off x="617538" y="131763"/>
            <a:ext cx="7086600" cy="2154237"/>
          </a:xfrm>
          <a:prstGeom prst="rect">
            <a:avLst/>
          </a:prstGeom>
          <a:noFill/>
          <a:ln w="9525">
            <a:noFill/>
            <a:miter lim="800000"/>
            <a:headEnd/>
            <a:tailEnd/>
          </a:ln>
        </p:spPr>
        <p:txBody>
          <a:bodyPr>
            <a:spAutoFit/>
          </a:bodyPr>
          <a:lstStyle/>
          <a:p>
            <a:pPr algn="ctr"/>
            <a:r>
              <a:rPr lang="en-US" sz="2800" b="1" u="sng">
                <a:solidFill>
                  <a:schemeClr val="tx2"/>
                </a:solidFill>
                <a:latin typeface="Arial" charset="0"/>
              </a:rPr>
              <a:t>Chính tả:</a:t>
            </a:r>
            <a:r>
              <a:rPr lang="en-US" sz="2800" b="1">
                <a:solidFill>
                  <a:schemeClr val="tx2"/>
                </a:solidFill>
                <a:latin typeface="Arial" charset="0"/>
              </a:rPr>
              <a:t> </a:t>
            </a:r>
            <a:endParaRPr lang="vi-VN" sz="2800" b="1">
              <a:solidFill>
                <a:schemeClr val="tx2"/>
              </a:solidFill>
              <a:latin typeface="Arial" charset="0"/>
            </a:endParaRPr>
          </a:p>
          <a:p>
            <a:pPr algn="ctr"/>
            <a:r>
              <a:rPr lang="vi-VN" sz="2800" b="1" u="sng">
                <a:solidFill>
                  <a:schemeClr val="tx2"/>
                </a:solidFill>
                <a:latin typeface="Arial" charset="0"/>
              </a:rPr>
              <a:t>Nhớ- viết</a:t>
            </a:r>
            <a:r>
              <a:rPr lang="vi-VN" sz="2800" b="1">
                <a:solidFill>
                  <a:schemeClr val="tx2"/>
                </a:solidFill>
                <a:latin typeface="Arial" charset="0"/>
              </a:rPr>
              <a:t>: </a:t>
            </a:r>
            <a:r>
              <a:rPr lang="en-US" sz="2800" b="1">
                <a:solidFill>
                  <a:srgbClr val="FF0000"/>
                </a:solidFill>
                <a:latin typeface="Arial" charset="0"/>
              </a:rPr>
              <a:t>Gà </a:t>
            </a:r>
            <a:r>
              <a:rPr lang="vi-VN" sz="2800" b="1">
                <a:solidFill>
                  <a:srgbClr val="FF0000"/>
                </a:solidFill>
                <a:latin typeface="Arial" charset="0"/>
              </a:rPr>
              <a:t>T</a:t>
            </a:r>
            <a:r>
              <a:rPr lang="en-US" sz="2800" b="1">
                <a:solidFill>
                  <a:srgbClr val="FF0000"/>
                </a:solidFill>
                <a:latin typeface="Arial" charset="0"/>
              </a:rPr>
              <a:t>rống và Cáo</a:t>
            </a:r>
            <a:endParaRPr lang="vi-VN" sz="2800" b="1">
              <a:solidFill>
                <a:srgbClr val="FF0000"/>
              </a:solidFill>
              <a:latin typeface="Arial" charset="0"/>
            </a:endParaRPr>
          </a:p>
          <a:p>
            <a:pPr algn="ctr"/>
            <a:r>
              <a:rPr lang="vi-VN" sz="2600" b="1">
                <a:latin typeface="Arial" charset="0"/>
              </a:rPr>
              <a:t>(Từ </a:t>
            </a:r>
            <a:r>
              <a:rPr lang="vi-VN" sz="2600" b="1" i="1">
                <a:latin typeface="Arial" charset="0"/>
              </a:rPr>
              <a:t>Nghe lời cáo dụ thiệt hơn</a:t>
            </a:r>
            <a:r>
              <a:rPr lang="vi-VN" sz="2600" b="1">
                <a:latin typeface="Arial" charset="0"/>
              </a:rPr>
              <a:t>... đến hết) </a:t>
            </a:r>
            <a:endParaRPr lang="en-US" sz="2600" b="1">
              <a:latin typeface="Arial" charset="0"/>
            </a:endParaRPr>
          </a:p>
          <a:p>
            <a:pPr algn="ctr"/>
            <a:r>
              <a:rPr lang="en-US" sz="2800" b="1">
                <a:latin typeface="Arial" charset="0"/>
              </a:rPr>
              <a:t>                   </a:t>
            </a:r>
            <a:r>
              <a:rPr lang="vi-VN" sz="2800" b="1">
                <a:latin typeface="Arial" charset="0"/>
              </a:rPr>
              <a:t>Phân biệt vần ươn/ ương</a:t>
            </a:r>
          </a:p>
          <a:p>
            <a:pPr algn="ctr"/>
            <a:endParaRPr lang="en-US" sz="240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subTitle" idx="1"/>
          </p:nvPr>
        </p:nvSpPr>
        <p:spPr>
          <a:xfrm>
            <a:off x="42863" y="236538"/>
            <a:ext cx="9144000" cy="2578100"/>
          </a:xfrm>
        </p:spPr>
        <p:txBody>
          <a:bodyPr/>
          <a:lstStyle/>
          <a:p>
            <a:pPr>
              <a:lnSpc>
                <a:spcPct val="80000"/>
              </a:lnSpc>
            </a:pPr>
            <a:r>
              <a:rPr lang="en-US" sz="2800" b="1" u="sng" smtClean="0">
                <a:solidFill>
                  <a:schemeClr val="tx2"/>
                </a:solidFill>
                <a:latin typeface="Arial" charset="0"/>
              </a:rPr>
              <a:t>Chính tả:</a:t>
            </a:r>
            <a:r>
              <a:rPr lang="en-US" sz="2800" b="1" smtClean="0">
                <a:solidFill>
                  <a:schemeClr val="tx2"/>
                </a:solidFill>
                <a:latin typeface="Arial" charset="0"/>
              </a:rPr>
              <a:t> </a:t>
            </a:r>
          </a:p>
          <a:p>
            <a:pPr>
              <a:lnSpc>
                <a:spcPct val="80000"/>
              </a:lnSpc>
            </a:pPr>
            <a:r>
              <a:rPr lang="en-US" sz="2800" b="1" u="sng" smtClean="0">
                <a:latin typeface="Arial" charset="0"/>
              </a:rPr>
              <a:t>Nhớ- viết</a:t>
            </a:r>
            <a:r>
              <a:rPr lang="en-US" sz="2800" b="1" smtClean="0">
                <a:latin typeface="Arial" charset="0"/>
              </a:rPr>
              <a:t>: </a:t>
            </a:r>
            <a:r>
              <a:rPr lang="vi-VN" b="1" smtClean="0">
                <a:solidFill>
                  <a:srgbClr val="FF0000"/>
                </a:solidFill>
                <a:latin typeface="Arial" charset="0"/>
              </a:rPr>
              <a:t>Gà Trống và Cáo</a:t>
            </a:r>
          </a:p>
          <a:p>
            <a:pPr>
              <a:lnSpc>
                <a:spcPct val="80000"/>
              </a:lnSpc>
            </a:pPr>
            <a:r>
              <a:rPr lang="vi-VN" sz="2600" b="1" smtClean="0">
                <a:latin typeface="Arial" charset="0"/>
              </a:rPr>
              <a:t>(Từ </a:t>
            </a:r>
            <a:r>
              <a:rPr lang="vi-VN" sz="2600" b="1" i="1" smtClean="0">
                <a:latin typeface="Arial" charset="0"/>
              </a:rPr>
              <a:t>Nghe lời Cáo dụ thiệt hơn</a:t>
            </a:r>
            <a:r>
              <a:rPr lang="vi-VN" sz="2600" b="1" smtClean="0">
                <a:latin typeface="Arial" charset="0"/>
              </a:rPr>
              <a:t>... đến hết)</a:t>
            </a:r>
            <a:endParaRPr lang="en-US" sz="2600" b="1" smtClean="0">
              <a:latin typeface="Arial" charset="0"/>
            </a:endParaRPr>
          </a:p>
          <a:p>
            <a:pPr>
              <a:lnSpc>
                <a:spcPct val="80000"/>
              </a:lnSpc>
            </a:pPr>
            <a:r>
              <a:rPr lang="vi-VN" b="1" smtClean="0">
                <a:solidFill>
                  <a:srgbClr val="FF0000"/>
                </a:solidFill>
                <a:latin typeface="Arial" charset="0"/>
              </a:rPr>
              <a:t>   </a:t>
            </a:r>
            <a:r>
              <a:rPr lang="en-US" b="1" smtClean="0">
                <a:solidFill>
                  <a:srgbClr val="FF0000"/>
                </a:solidFill>
                <a:latin typeface="Arial" charset="0"/>
              </a:rPr>
              <a:t>   </a:t>
            </a:r>
            <a:r>
              <a:rPr lang="vi-VN" sz="2800" b="1" smtClean="0">
                <a:latin typeface="Arial" charset="0"/>
              </a:rPr>
              <a:t>Phân biệt vần ươn/ ương</a:t>
            </a:r>
          </a:p>
          <a:p>
            <a:pPr>
              <a:lnSpc>
                <a:spcPct val="80000"/>
              </a:lnSpc>
            </a:pPr>
            <a:r>
              <a:rPr lang="en-US" sz="2400" b="1" smtClean="0">
                <a:solidFill>
                  <a:srgbClr val="FF0000"/>
                </a:solidFill>
                <a:latin typeface="Arial" charset="0"/>
              </a:rPr>
              <a:t>	</a:t>
            </a:r>
            <a:endParaRPr lang="en-US" sz="2400" b="1" smtClean="0">
              <a:latin typeface="Arial" charset="0"/>
            </a:endParaRPr>
          </a:p>
          <a:p>
            <a:pPr>
              <a:lnSpc>
                <a:spcPct val="80000"/>
              </a:lnSpc>
            </a:pPr>
            <a:endParaRPr lang="en-US" sz="2400" b="1" smtClean="0">
              <a:solidFill>
                <a:srgbClr val="FF0000"/>
              </a:solidFill>
              <a:latin typeface="Arial" charset="0"/>
            </a:endParaRPr>
          </a:p>
        </p:txBody>
      </p:sp>
      <p:sp>
        <p:nvSpPr>
          <p:cNvPr id="6147"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0252" name="Rectangle 12"/>
          <p:cNvSpPr>
            <a:spLocks noChangeArrowheads="1"/>
          </p:cNvSpPr>
          <p:nvPr/>
        </p:nvSpPr>
        <p:spPr bwMode="auto">
          <a:xfrm>
            <a:off x="685800" y="2814638"/>
            <a:ext cx="7772400" cy="631825"/>
          </a:xfrm>
          <a:prstGeom prst="rect">
            <a:avLst/>
          </a:prstGeom>
          <a:noFill/>
          <a:ln w="9525">
            <a:noFill/>
            <a:miter lim="800000"/>
            <a:headEnd/>
            <a:tailEnd/>
          </a:ln>
        </p:spPr>
        <p:txBody>
          <a:bodyPr anchor="ctr"/>
          <a:lstStyle/>
          <a:p>
            <a:r>
              <a:rPr lang="en-US" sz="3000" b="1">
                <a:solidFill>
                  <a:schemeClr val="tx2"/>
                </a:solidFill>
                <a:latin typeface="Arial" charset="0"/>
              </a:rPr>
              <a:t>	</a:t>
            </a:r>
            <a:r>
              <a:rPr lang="en-US" sz="2600" b="1" u="sng">
                <a:solidFill>
                  <a:schemeClr val="tx2"/>
                </a:solidFill>
                <a:latin typeface="Arial" charset="0"/>
              </a:rPr>
              <a:t>Hoạt động 1:</a:t>
            </a:r>
            <a:r>
              <a:rPr lang="en-US" sz="2600" b="1">
                <a:solidFill>
                  <a:schemeClr val="tx2"/>
                </a:solidFill>
                <a:latin typeface="Arial" charset="0"/>
              </a:rPr>
              <a:t>  Tìm hiểu nội dung bài chính tả</a:t>
            </a:r>
            <a:endParaRPr lang="en-US" sz="2600" b="1" u="sng">
              <a:solidFill>
                <a:schemeClr val="tx2"/>
              </a:solidFill>
              <a:latin typeface="Arial" charset="0"/>
            </a:endParaRPr>
          </a:p>
        </p:txBody>
      </p:sp>
      <p:sp>
        <p:nvSpPr>
          <p:cNvPr id="6149" name="Rectangle 13"/>
          <p:cNvSpPr>
            <a:spLocks noChangeArrowheads="1"/>
          </p:cNvSpPr>
          <p:nvPr/>
        </p:nvSpPr>
        <p:spPr bwMode="auto">
          <a:xfrm>
            <a:off x="0" y="3225800"/>
            <a:ext cx="9144000" cy="631825"/>
          </a:xfrm>
          <a:prstGeom prst="rect">
            <a:avLst/>
          </a:prstGeom>
          <a:noFill/>
          <a:ln w="9525">
            <a:noFill/>
            <a:miter lim="800000"/>
            <a:headEnd/>
            <a:tailEnd/>
          </a:ln>
        </p:spPr>
        <p:txBody>
          <a:bodyPr anchor="ctr"/>
          <a:lstStyle/>
          <a:p>
            <a:r>
              <a:rPr lang="en-US" sz="3000" b="1">
                <a:solidFill>
                  <a:schemeClr val="tx2"/>
                </a:solidFill>
                <a:latin typeface="Arial" charset="0"/>
              </a:rPr>
              <a:t>	</a:t>
            </a:r>
            <a:endParaRPr lang="en-US" sz="3000" b="1" u="sng">
              <a:solidFill>
                <a:schemeClr val="tx2"/>
              </a:solidFill>
              <a:latin typeface="Arial" charset="0"/>
            </a:endParaRPr>
          </a:p>
        </p:txBody>
      </p:sp>
      <p:sp>
        <p:nvSpPr>
          <p:cNvPr id="6150" name="Rectangle 17"/>
          <p:cNvSpPr>
            <a:spLocks noChangeArrowheads="1"/>
          </p:cNvSpPr>
          <p:nvPr/>
        </p:nvSpPr>
        <p:spPr bwMode="auto">
          <a:xfrm>
            <a:off x="0" y="3141663"/>
            <a:ext cx="91440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6151" name="Line 18"/>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6152" name="Picture 19" descr="dancing_mushrooms_ha"/>
          <p:cNvPicPr>
            <a:picLocks noChangeAspect="1" noChangeArrowheads="1" noCrop="1"/>
          </p:cNvPicPr>
          <p:nvPr/>
        </p:nvPicPr>
        <p:blipFill>
          <a:blip r:embed="rId2"/>
          <a:srcRect/>
          <a:stretch>
            <a:fillRect/>
          </a:stretch>
        </p:blipFill>
        <p:spPr bwMode="auto">
          <a:xfrm>
            <a:off x="228600" y="5140325"/>
            <a:ext cx="2057400" cy="1489075"/>
          </a:xfrm>
          <a:prstGeom prst="rect">
            <a:avLst/>
          </a:prstGeom>
          <a:noFill/>
          <a:ln w="9525">
            <a:noFill/>
            <a:miter lim="800000"/>
            <a:headEnd/>
            <a:tailEnd/>
          </a:ln>
        </p:spPr>
      </p:pic>
      <p:sp>
        <p:nvSpPr>
          <p:cNvPr id="2" name="TextBox 1"/>
          <p:cNvSpPr txBox="1">
            <a:spLocks noChangeArrowheads="1"/>
          </p:cNvSpPr>
          <p:nvPr/>
        </p:nvSpPr>
        <p:spPr bwMode="auto">
          <a:xfrm>
            <a:off x="1752600" y="3857625"/>
            <a:ext cx="6324600" cy="1323975"/>
          </a:xfrm>
          <a:prstGeom prst="rect">
            <a:avLst/>
          </a:prstGeom>
          <a:noFill/>
          <a:ln w="9525">
            <a:noFill/>
            <a:miter lim="800000"/>
            <a:headEnd/>
            <a:tailEnd/>
          </a:ln>
        </p:spPr>
        <p:txBody>
          <a:bodyPr>
            <a:spAutoFit/>
          </a:bodyPr>
          <a:lstStyle/>
          <a:p>
            <a:r>
              <a:rPr lang="vi-VN" sz="2800">
                <a:latin typeface="Arial" charset="0"/>
              </a:rPr>
              <a:t>Gà tung tin gì để cho Cáo một bài học?</a:t>
            </a:r>
          </a:p>
          <a:p>
            <a:endParaRPr lang="en-US" sz="2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252"/>
                                        </p:tgtEl>
                                        <p:attrNameLst>
                                          <p:attrName>style.visibility</p:attrName>
                                        </p:attrNameLst>
                                      </p:cBhvr>
                                      <p:to>
                                        <p:strVal val="visible"/>
                                      </p:to>
                                    </p:set>
                                    <p:animEffect transition="in" filter="circle(in)">
                                      <p:cBhvr>
                                        <p:cTn id="7" dur="2000"/>
                                        <p:tgtEl>
                                          <p:spTgt spid="10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2"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subTitle" idx="1"/>
          </p:nvPr>
        </p:nvSpPr>
        <p:spPr>
          <a:xfrm>
            <a:off x="42863" y="236538"/>
            <a:ext cx="9144000" cy="2278062"/>
          </a:xfrm>
        </p:spPr>
        <p:txBody>
          <a:bodyPr/>
          <a:lstStyle/>
          <a:p>
            <a:pPr>
              <a:lnSpc>
                <a:spcPct val="80000"/>
              </a:lnSpc>
            </a:pPr>
            <a:r>
              <a:rPr lang="en-US" sz="2800" b="1" u="sng" smtClean="0">
                <a:solidFill>
                  <a:schemeClr val="tx2"/>
                </a:solidFill>
                <a:latin typeface="Arial" charset="0"/>
              </a:rPr>
              <a:t>Chính tả:</a:t>
            </a:r>
            <a:r>
              <a:rPr lang="en-US" sz="2800" b="1" smtClean="0">
                <a:solidFill>
                  <a:schemeClr val="tx2"/>
                </a:solidFill>
                <a:latin typeface="Arial" charset="0"/>
              </a:rPr>
              <a:t> </a:t>
            </a:r>
          </a:p>
          <a:p>
            <a:pPr>
              <a:lnSpc>
                <a:spcPct val="80000"/>
              </a:lnSpc>
            </a:pPr>
            <a:r>
              <a:rPr lang="en-US" sz="2800" b="1" u="sng" smtClean="0">
                <a:latin typeface="Arial" charset="0"/>
              </a:rPr>
              <a:t>Nhớ- viết</a:t>
            </a:r>
            <a:r>
              <a:rPr lang="en-US" b="1" smtClean="0">
                <a:latin typeface="Arial" charset="0"/>
              </a:rPr>
              <a:t>: </a:t>
            </a:r>
            <a:r>
              <a:rPr lang="vi-VN" b="1" smtClean="0">
                <a:solidFill>
                  <a:srgbClr val="FF0000"/>
                </a:solidFill>
                <a:latin typeface="Arial" charset="0"/>
              </a:rPr>
              <a:t>Gà Trống và Cáo</a:t>
            </a:r>
          </a:p>
          <a:p>
            <a:pPr>
              <a:lnSpc>
                <a:spcPct val="80000"/>
              </a:lnSpc>
            </a:pPr>
            <a:r>
              <a:rPr lang="vi-VN" sz="2600" b="1" smtClean="0">
                <a:latin typeface="Arial" charset="0"/>
              </a:rPr>
              <a:t>( Từ </a:t>
            </a:r>
            <a:r>
              <a:rPr lang="vi-VN" sz="2600" b="1" i="1" smtClean="0">
                <a:latin typeface="Arial" charset="0"/>
              </a:rPr>
              <a:t>Nghe lời Cáo dụ thiệt hơn</a:t>
            </a:r>
            <a:r>
              <a:rPr lang="vi-VN" sz="2600" b="1" smtClean="0">
                <a:latin typeface="Arial" charset="0"/>
              </a:rPr>
              <a:t>... đến hết)</a:t>
            </a:r>
            <a:endParaRPr lang="en-US" sz="2600" b="1" smtClean="0">
              <a:latin typeface="Arial" charset="0"/>
            </a:endParaRPr>
          </a:p>
          <a:p>
            <a:pPr>
              <a:lnSpc>
                <a:spcPct val="80000"/>
              </a:lnSpc>
            </a:pPr>
            <a:r>
              <a:rPr lang="vi-VN" b="1" smtClean="0">
                <a:solidFill>
                  <a:srgbClr val="FF0000"/>
                </a:solidFill>
                <a:latin typeface="Arial" charset="0"/>
              </a:rPr>
              <a:t>   </a:t>
            </a:r>
            <a:r>
              <a:rPr lang="vi-VN" sz="2800" b="1" smtClean="0">
                <a:latin typeface="Arial" charset="0"/>
              </a:rPr>
              <a:t>Phân biệt vần ươn/ ương</a:t>
            </a:r>
            <a:r>
              <a:rPr lang="vi-VN" b="1" smtClean="0">
                <a:latin typeface="Arial" charset="0"/>
              </a:rPr>
              <a:t> </a:t>
            </a:r>
          </a:p>
          <a:p>
            <a:pPr>
              <a:lnSpc>
                <a:spcPct val="80000"/>
              </a:lnSpc>
            </a:pPr>
            <a:r>
              <a:rPr lang="en-US" b="1" smtClean="0">
                <a:solidFill>
                  <a:srgbClr val="FF0000"/>
                </a:solidFill>
                <a:latin typeface="Arial" charset="0"/>
              </a:rPr>
              <a:t>	</a:t>
            </a:r>
          </a:p>
        </p:txBody>
      </p:sp>
      <p:sp>
        <p:nvSpPr>
          <p:cNvPr id="7171"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7172" name="Rectangle 13"/>
          <p:cNvSpPr>
            <a:spLocks noChangeArrowheads="1"/>
          </p:cNvSpPr>
          <p:nvPr/>
        </p:nvSpPr>
        <p:spPr bwMode="auto">
          <a:xfrm>
            <a:off x="0" y="3225800"/>
            <a:ext cx="9144000" cy="631825"/>
          </a:xfrm>
          <a:prstGeom prst="rect">
            <a:avLst/>
          </a:prstGeom>
          <a:noFill/>
          <a:ln w="9525">
            <a:noFill/>
            <a:miter lim="800000"/>
            <a:headEnd/>
            <a:tailEnd/>
          </a:ln>
        </p:spPr>
        <p:txBody>
          <a:bodyPr anchor="ctr"/>
          <a:lstStyle/>
          <a:p>
            <a:r>
              <a:rPr lang="en-US" sz="3000" b="1">
                <a:solidFill>
                  <a:schemeClr val="tx2"/>
                </a:solidFill>
                <a:latin typeface="Arial" charset="0"/>
              </a:rPr>
              <a:t>	</a:t>
            </a:r>
            <a:endParaRPr lang="en-US" sz="3000" b="1" u="sng">
              <a:solidFill>
                <a:schemeClr val="tx2"/>
              </a:solidFill>
              <a:latin typeface="Arial" charset="0"/>
            </a:endParaRPr>
          </a:p>
        </p:txBody>
      </p:sp>
      <p:sp>
        <p:nvSpPr>
          <p:cNvPr id="7173" name="Rectangle 17"/>
          <p:cNvSpPr>
            <a:spLocks noChangeArrowheads="1"/>
          </p:cNvSpPr>
          <p:nvPr/>
        </p:nvSpPr>
        <p:spPr bwMode="auto">
          <a:xfrm>
            <a:off x="0" y="3141663"/>
            <a:ext cx="9144000" cy="631825"/>
          </a:xfrm>
          <a:prstGeom prst="rect">
            <a:avLst/>
          </a:prstGeom>
          <a:noFill/>
          <a:ln w="9525">
            <a:noFill/>
            <a:miter lim="800000"/>
            <a:headEnd/>
            <a:tailEnd/>
          </a:ln>
        </p:spPr>
        <p:txBody>
          <a:bodyPr anchor="ctr"/>
          <a:lstStyle/>
          <a:p>
            <a:pPr algn="ctr"/>
            <a:endParaRPr lang="en-US" sz="3000">
              <a:solidFill>
                <a:schemeClr val="tx2"/>
              </a:solidFill>
              <a:latin typeface="Arial" charset="0"/>
            </a:endParaRPr>
          </a:p>
        </p:txBody>
      </p:sp>
      <p:sp>
        <p:nvSpPr>
          <p:cNvPr id="7174" name="Line 18"/>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7175" name="Picture 10" descr="C:\Users\MsHuong\Desktop\E.bmp"/>
          <p:cNvPicPr>
            <a:picLocks noChangeAspect="1" noChangeArrowheads="1"/>
          </p:cNvPicPr>
          <p:nvPr/>
        </p:nvPicPr>
        <p:blipFill>
          <a:blip r:embed="rId2"/>
          <a:srcRect/>
          <a:stretch>
            <a:fillRect/>
          </a:stretch>
        </p:blipFill>
        <p:spPr bwMode="auto">
          <a:xfrm>
            <a:off x="273050" y="2514600"/>
            <a:ext cx="8796338"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subTitle" idx="1"/>
          </p:nvPr>
        </p:nvSpPr>
        <p:spPr>
          <a:xfrm>
            <a:off x="42863" y="236538"/>
            <a:ext cx="9144000" cy="2578100"/>
          </a:xfrm>
        </p:spPr>
        <p:txBody>
          <a:bodyPr/>
          <a:lstStyle/>
          <a:p>
            <a:pPr>
              <a:lnSpc>
                <a:spcPct val="80000"/>
              </a:lnSpc>
            </a:pPr>
            <a:r>
              <a:rPr lang="en-US" sz="2800" b="1" u="sng" smtClean="0">
                <a:solidFill>
                  <a:schemeClr val="tx2"/>
                </a:solidFill>
                <a:latin typeface="Arial" charset="0"/>
              </a:rPr>
              <a:t>Chính tả:</a:t>
            </a:r>
            <a:r>
              <a:rPr lang="en-US" sz="2800" b="1" smtClean="0">
                <a:solidFill>
                  <a:schemeClr val="tx2"/>
                </a:solidFill>
                <a:latin typeface="Arial" charset="0"/>
              </a:rPr>
              <a:t> </a:t>
            </a:r>
          </a:p>
          <a:p>
            <a:pPr>
              <a:lnSpc>
                <a:spcPct val="80000"/>
              </a:lnSpc>
            </a:pPr>
            <a:r>
              <a:rPr lang="en-US" b="1" u="sng" smtClean="0">
                <a:solidFill>
                  <a:schemeClr val="tx2"/>
                </a:solidFill>
                <a:latin typeface="Arial" charset="0"/>
              </a:rPr>
              <a:t>Nhớ- viết</a:t>
            </a:r>
            <a:r>
              <a:rPr lang="en-US" b="1" smtClean="0">
                <a:solidFill>
                  <a:schemeClr val="tx2"/>
                </a:solidFill>
                <a:latin typeface="Arial" charset="0"/>
              </a:rPr>
              <a:t>: </a:t>
            </a:r>
            <a:r>
              <a:rPr lang="vi-VN" b="1" smtClean="0">
                <a:solidFill>
                  <a:srgbClr val="FF0000"/>
                </a:solidFill>
                <a:latin typeface="Arial" charset="0"/>
              </a:rPr>
              <a:t>Gà Trống và Cáo</a:t>
            </a:r>
          </a:p>
          <a:p>
            <a:pPr>
              <a:lnSpc>
                <a:spcPct val="80000"/>
              </a:lnSpc>
            </a:pPr>
            <a:r>
              <a:rPr lang="vi-VN" sz="2600" b="1" smtClean="0">
                <a:latin typeface="Arial" charset="0"/>
              </a:rPr>
              <a:t>(Từ </a:t>
            </a:r>
            <a:r>
              <a:rPr lang="vi-VN" sz="2600" b="1" i="1" smtClean="0">
                <a:latin typeface="Arial" charset="0"/>
              </a:rPr>
              <a:t>Nghe lời Cáo dụ thiệt hơn</a:t>
            </a:r>
            <a:r>
              <a:rPr lang="vi-VN" sz="2600" b="1" smtClean="0">
                <a:latin typeface="Arial" charset="0"/>
              </a:rPr>
              <a:t>... đến hết)</a:t>
            </a:r>
            <a:endParaRPr lang="en-US" sz="2600" b="1" smtClean="0">
              <a:latin typeface="Arial" charset="0"/>
            </a:endParaRPr>
          </a:p>
          <a:p>
            <a:pPr>
              <a:lnSpc>
                <a:spcPct val="80000"/>
              </a:lnSpc>
            </a:pPr>
            <a:r>
              <a:rPr lang="vi-VN" b="1" smtClean="0">
                <a:solidFill>
                  <a:srgbClr val="FF0000"/>
                </a:solidFill>
                <a:latin typeface="Arial" charset="0"/>
              </a:rPr>
              <a:t>   </a:t>
            </a:r>
            <a:r>
              <a:rPr lang="vi-VN" sz="2800" b="1" smtClean="0">
                <a:latin typeface="Arial" charset="0"/>
              </a:rPr>
              <a:t>Phân biệt vần ươn/ ương</a:t>
            </a:r>
          </a:p>
          <a:p>
            <a:pPr>
              <a:lnSpc>
                <a:spcPct val="80000"/>
              </a:lnSpc>
            </a:pPr>
            <a:endParaRPr lang="en-US" sz="2400" b="1" smtClean="0">
              <a:latin typeface="Arial" charset="0"/>
            </a:endParaRPr>
          </a:p>
          <a:p>
            <a:pPr>
              <a:lnSpc>
                <a:spcPct val="80000"/>
              </a:lnSpc>
            </a:pPr>
            <a:r>
              <a:rPr lang="en-US" b="1" smtClean="0">
                <a:solidFill>
                  <a:srgbClr val="FF0000"/>
                </a:solidFill>
                <a:latin typeface="Arial" charset="0"/>
              </a:rPr>
              <a:t>	</a:t>
            </a:r>
          </a:p>
        </p:txBody>
      </p:sp>
      <p:sp>
        <p:nvSpPr>
          <p:cNvPr id="8195"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8196" name="Rectangle 13"/>
          <p:cNvSpPr>
            <a:spLocks noChangeArrowheads="1"/>
          </p:cNvSpPr>
          <p:nvPr/>
        </p:nvSpPr>
        <p:spPr bwMode="auto">
          <a:xfrm>
            <a:off x="0" y="3225800"/>
            <a:ext cx="9144000" cy="631825"/>
          </a:xfrm>
          <a:prstGeom prst="rect">
            <a:avLst/>
          </a:prstGeom>
          <a:noFill/>
          <a:ln w="9525">
            <a:noFill/>
            <a:miter lim="800000"/>
            <a:headEnd/>
            <a:tailEnd/>
          </a:ln>
        </p:spPr>
        <p:txBody>
          <a:bodyPr anchor="ctr"/>
          <a:lstStyle/>
          <a:p>
            <a:r>
              <a:rPr lang="en-US" sz="3000" b="1">
                <a:solidFill>
                  <a:schemeClr val="tx2"/>
                </a:solidFill>
                <a:latin typeface="Arial" charset="0"/>
              </a:rPr>
              <a:t>	</a:t>
            </a:r>
            <a:endParaRPr lang="en-US" sz="3000" b="1" u="sng">
              <a:solidFill>
                <a:schemeClr val="tx2"/>
              </a:solidFill>
              <a:latin typeface="Arial" charset="0"/>
            </a:endParaRPr>
          </a:p>
        </p:txBody>
      </p:sp>
      <p:sp>
        <p:nvSpPr>
          <p:cNvPr id="8197" name="Line 18"/>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8198" name="Picture 19" descr="dancing_mushrooms_ha"/>
          <p:cNvPicPr>
            <a:picLocks noChangeAspect="1" noChangeArrowheads="1" noCrop="1"/>
          </p:cNvPicPr>
          <p:nvPr/>
        </p:nvPicPr>
        <p:blipFill>
          <a:blip r:embed="rId2"/>
          <a:srcRect/>
          <a:stretch>
            <a:fillRect/>
          </a:stretch>
        </p:blipFill>
        <p:spPr bwMode="auto">
          <a:xfrm>
            <a:off x="228600" y="5140325"/>
            <a:ext cx="2057400" cy="1489075"/>
          </a:xfrm>
          <a:prstGeom prst="rect">
            <a:avLst/>
          </a:prstGeom>
          <a:noFill/>
          <a:ln w="9525">
            <a:noFill/>
            <a:miter lim="800000"/>
            <a:headEnd/>
            <a:tailEnd/>
          </a:ln>
        </p:spPr>
      </p:pic>
      <p:sp>
        <p:nvSpPr>
          <p:cNvPr id="14" name="Rectangle 13"/>
          <p:cNvSpPr>
            <a:spLocks noChangeArrowheads="1"/>
          </p:cNvSpPr>
          <p:nvPr/>
        </p:nvSpPr>
        <p:spPr bwMode="auto">
          <a:xfrm>
            <a:off x="617538" y="2622550"/>
            <a:ext cx="8488362" cy="631825"/>
          </a:xfrm>
          <a:prstGeom prst="rect">
            <a:avLst/>
          </a:prstGeom>
          <a:noFill/>
          <a:ln w="9525">
            <a:noFill/>
            <a:miter lim="800000"/>
            <a:headEnd/>
            <a:tailEnd/>
          </a:ln>
        </p:spPr>
        <p:txBody>
          <a:bodyPr anchor="ctr"/>
          <a:lstStyle/>
          <a:p>
            <a:r>
              <a:rPr lang="en-US" sz="3000" b="1">
                <a:solidFill>
                  <a:schemeClr val="tx2"/>
                </a:solidFill>
                <a:latin typeface="Arial" charset="0"/>
              </a:rPr>
              <a:t>	</a:t>
            </a:r>
            <a:r>
              <a:rPr lang="en-US" sz="3000" b="1" u="sng">
                <a:solidFill>
                  <a:schemeClr val="tx2"/>
                </a:solidFill>
                <a:latin typeface="Arial" charset="0"/>
              </a:rPr>
              <a:t>Hoạt động 2:</a:t>
            </a:r>
            <a:r>
              <a:rPr lang="en-US" sz="3000" b="1">
                <a:solidFill>
                  <a:schemeClr val="tx2"/>
                </a:solidFill>
                <a:latin typeface="Arial" charset="0"/>
              </a:rPr>
              <a:t>   Viết từ khó</a:t>
            </a:r>
            <a:endParaRPr lang="en-US" sz="3000" b="1" u="sng">
              <a:solidFill>
                <a:schemeClr val="tx2"/>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0" y="685800"/>
            <a:ext cx="9144000" cy="6172200"/>
          </a:xfrm>
        </p:spPr>
        <p:txBody>
          <a:bodyPr/>
          <a:lstStyle/>
          <a:p>
            <a:pPr eaLnBrk="1" hangingPunct="1">
              <a:lnSpc>
                <a:spcPct val="80000"/>
              </a:lnSpc>
            </a:pPr>
            <a:r>
              <a:rPr lang="en-US" sz="2800" b="1" u="sng" smtClean="0">
                <a:latin typeface="Arial" charset="0"/>
              </a:rPr>
              <a:t>Nhớ- viết</a:t>
            </a:r>
            <a:r>
              <a:rPr lang="en-US" sz="2800" b="1" smtClean="0">
                <a:latin typeface="Arial" charset="0"/>
              </a:rPr>
              <a:t>: </a:t>
            </a:r>
            <a:r>
              <a:rPr lang="en-US" sz="2800" b="1" smtClean="0">
                <a:solidFill>
                  <a:srgbClr val="FF0000"/>
                </a:solidFill>
                <a:latin typeface="Arial" charset="0"/>
              </a:rPr>
              <a:t>Gà </a:t>
            </a:r>
            <a:r>
              <a:rPr lang="vi-VN" sz="2800" b="1" smtClean="0">
                <a:solidFill>
                  <a:srgbClr val="FF0000"/>
                </a:solidFill>
                <a:latin typeface="Arial" charset="0"/>
              </a:rPr>
              <a:t>T</a:t>
            </a:r>
            <a:r>
              <a:rPr lang="en-US" sz="2800" b="1" smtClean="0">
                <a:solidFill>
                  <a:srgbClr val="FF0000"/>
                </a:solidFill>
                <a:latin typeface="Arial" charset="0"/>
              </a:rPr>
              <a:t>rống và Cáo</a:t>
            </a:r>
            <a:endParaRPr lang="vi-VN" sz="2800" b="1" smtClean="0">
              <a:solidFill>
                <a:srgbClr val="FF0000"/>
              </a:solidFill>
              <a:latin typeface="Arial" charset="0"/>
            </a:endParaRPr>
          </a:p>
          <a:p>
            <a:pPr eaLnBrk="1" hangingPunct="1">
              <a:lnSpc>
                <a:spcPct val="80000"/>
              </a:lnSpc>
            </a:pPr>
            <a:r>
              <a:rPr lang="vi-VN" sz="2500" b="1" smtClean="0">
                <a:latin typeface="Arial" charset="0"/>
              </a:rPr>
              <a:t>(Từ </a:t>
            </a:r>
            <a:r>
              <a:rPr lang="vi-VN" sz="2500" b="1" i="1" smtClean="0">
                <a:latin typeface="Arial" charset="0"/>
              </a:rPr>
              <a:t>Nghe lời Cáo dụ thiệt hơn</a:t>
            </a:r>
            <a:r>
              <a:rPr lang="vi-VN" sz="2500" b="1" smtClean="0">
                <a:latin typeface="Arial" charset="0"/>
              </a:rPr>
              <a:t>... đến hết)</a:t>
            </a:r>
            <a:endParaRPr lang="en-US" sz="2500" b="1" smtClean="0">
              <a:latin typeface="Arial" charset="0"/>
            </a:endParaRPr>
          </a:p>
          <a:p>
            <a:pPr>
              <a:lnSpc>
                <a:spcPct val="80000"/>
              </a:lnSpc>
            </a:pPr>
            <a:r>
              <a:rPr lang="en-US" sz="2800" b="1" smtClean="0">
                <a:latin typeface="Arial" charset="0"/>
              </a:rPr>
              <a:t>      </a:t>
            </a:r>
            <a:endParaRPr lang="en-US" sz="2400" smtClean="0">
              <a:latin typeface="Arial" charset="0"/>
            </a:endParaRPr>
          </a:p>
          <a:p>
            <a:pPr eaLnBrk="1" hangingPunct="1">
              <a:lnSpc>
                <a:spcPct val="80000"/>
              </a:lnSpc>
            </a:pPr>
            <a:r>
              <a:rPr lang="en-US" sz="2400" smtClean="0">
                <a:latin typeface="Arial" charset="0"/>
              </a:rPr>
              <a:t>Nghe lời cáo dụ thiệt hơn</a:t>
            </a:r>
          </a:p>
          <a:p>
            <a:pPr eaLnBrk="1" hangingPunct="1">
              <a:lnSpc>
                <a:spcPct val="80000"/>
              </a:lnSpc>
            </a:pPr>
            <a:r>
              <a:rPr lang="en-US" sz="2400" smtClean="0">
                <a:latin typeface="Arial" charset="0"/>
              </a:rPr>
              <a:t>Gà rằng: “Xin được ghi ơn trong lòng</a:t>
            </a:r>
          </a:p>
          <a:p>
            <a:pPr eaLnBrk="1" hangingPunct="1">
              <a:lnSpc>
                <a:spcPct val="80000"/>
              </a:lnSpc>
            </a:pPr>
            <a:r>
              <a:rPr lang="en-US" sz="2400" smtClean="0">
                <a:latin typeface="Arial" charset="0"/>
              </a:rPr>
              <a:t>Hòa bình gà cáo sống chung</a:t>
            </a:r>
          </a:p>
          <a:p>
            <a:pPr eaLnBrk="1" hangingPunct="1">
              <a:lnSpc>
                <a:spcPct val="80000"/>
              </a:lnSpc>
            </a:pPr>
            <a:r>
              <a:rPr lang="en-US" sz="2400" smtClean="0">
                <a:latin typeface="Arial" charset="0"/>
              </a:rPr>
              <a:t>Mừng này còn có tin mừng nào hơn</a:t>
            </a:r>
          </a:p>
          <a:p>
            <a:pPr eaLnBrk="1" hangingPunct="1">
              <a:lnSpc>
                <a:spcPct val="80000"/>
              </a:lnSpc>
            </a:pPr>
            <a:r>
              <a:rPr lang="en-US" sz="2400" smtClean="0">
                <a:latin typeface="Arial" charset="0"/>
              </a:rPr>
              <a:t>Kìa, tôi thấy cặp chó săn</a:t>
            </a:r>
          </a:p>
          <a:p>
            <a:pPr eaLnBrk="1" hangingPunct="1">
              <a:lnSpc>
                <a:spcPct val="80000"/>
              </a:lnSpc>
            </a:pPr>
            <a:r>
              <a:rPr lang="en-US" sz="2400" smtClean="0">
                <a:latin typeface="Arial" charset="0"/>
              </a:rPr>
              <a:t>Từ xa chạy lại, chắc loan tin này.”</a:t>
            </a:r>
          </a:p>
          <a:p>
            <a:pPr eaLnBrk="1" hangingPunct="1">
              <a:lnSpc>
                <a:spcPct val="80000"/>
              </a:lnSpc>
            </a:pPr>
            <a:r>
              <a:rPr lang="en-US" sz="2400" smtClean="0">
                <a:latin typeface="Arial" charset="0"/>
              </a:rPr>
              <a:t>Cáo nghe hồn lạc phách bay</a:t>
            </a:r>
          </a:p>
          <a:p>
            <a:pPr eaLnBrk="1" hangingPunct="1">
              <a:lnSpc>
                <a:spcPct val="80000"/>
              </a:lnSpc>
            </a:pPr>
            <a:r>
              <a:rPr lang="en-US" sz="2400" smtClean="0">
                <a:latin typeface="Arial" charset="0"/>
              </a:rPr>
              <a:t>Quắp đuôi, co cẳng chạy ngay tức thì.</a:t>
            </a:r>
          </a:p>
          <a:p>
            <a:pPr eaLnBrk="1" hangingPunct="1">
              <a:lnSpc>
                <a:spcPct val="80000"/>
              </a:lnSpc>
            </a:pPr>
            <a:r>
              <a:rPr lang="en-US" sz="2400" smtClean="0">
                <a:latin typeface="Arial" charset="0"/>
              </a:rPr>
              <a:t>Gà ta khoái chí cười phì:</a:t>
            </a:r>
          </a:p>
          <a:p>
            <a:pPr eaLnBrk="1" hangingPunct="1">
              <a:lnSpc>
                <a:spcPct val="80000"/>
              </a:lnSpc>
            </a:pPr>
            <a:r>
              <a:rPr lang="en-US" sz="2400" smtClean="0">
                <a:latin typeface="Arial" charset="0"/>
              </a:rPr>
              <a:t>“Rõ phường gian dối làm gì được ai.”</a:t>
            </a:r>
          </a:p>
          <a:p>
            <a:pPr eaLnBrk="1" hangingPunct="1">
              <a:lnSpc>
                <a:spcPct val="80000"/>
              </a:lnSpc>
            </a:pPr>
            <a:r>
              <a:rPr lang="en-US" sz="2400" smtClean="0">
                <a:latin typeface="Arial" charset="0"/>
              </a:rPr>
              <a:t>                                                               La Phông-ten</a:t>
            </a:r>
          </a:p>
          <a:p>
            <a:pPr eaLnBrk="1" hangingPunct="1">
              <a:lnSpc>
                <a:spcPct val="80000"/>
              </a:lnSpc>
            </a:pPr>
            <a:r>
              <a:rPr lang="en-US" sz="2400" smtClean="0">
                <a:latin typeface="Arial" charset="0"/>
              </a:rPr>
              <a:t>                                                              (Nguyễn Minh lược dịch)</a:t>
            </a:r>
          </a:p>
          <a:p>
            <a:pPr eaLnBrk="1" hangingPunct="1">
              <a:lnSpc>
                <a:spcPct val="80000"/>
              </a:lnSpc>
            </a:pPr>
            <a:r>
              <a:rPr lang="en-US" b="1" smtClean="0">
                <a:solidFill>
                  <a:srgbClr val="FF0000"/>
                </a:solidFill>
                <a:latin typeface="Arial" charset="0"/>
              </a:rPr>
              <a:t>	</a:t>
            </a:r>
          </a:p>
        </p:txBody>
      </p:sp>
      <p:sp>
        <p:nvSpPr>
          <p:cNvPr id="9219" name="Rectangle 3"/>
          <p:cNvSpPr>
            <a:spLocks noGrp="1" noChangeArrowheads="1"/>
          </p:cNvSpPr>
          <p:nvPr>
            <p:ph type="ctrTitle"/>
          </p:nvPr>
        </p:nvSpPr>
        <p:spPr>
          <a:xfrm>
            <a:off x="14288" y="-304800"/>
            <a:ext cx="9144000" cy="865188"/>
          </a:xfrm>
        </p:spPr>
        <p:txBody>
          <a:bodyPr/>
          <a:lstStyle/>
          <a:p>
            <a:pPr eaLnBrk="1" hangingPunct="1"/>
            <a:endParaRPr lang="en-US" sz="2800" b="1" smtClean="0">
              <a:latin typeface="Arial" charset="0"/>
            </a:endParaRPr>
          </a:p>
        </p:txBody>
      </p:sp>
      <p:sp>
        <p:nvSpPr>
          <p:cNvPr id="9220"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9221"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9222" name="Picture 12" descr="dancing_mushrooms_ha"/>
          <p:cNvPicPr>
            <a:picLocks noChangeAspect="1" noChangeArrowheads="1" noCrop="1"/>
          </p:cNvPicPr>
          <p:nvPr/>
        </p:nvPicPr>
        <p:blipFill>
          <a:blip r:embed="rId2"/>
          <a:srcRect/>
          <a:stretch>
            <a:fillRect/>
          </a:stretch>
        </p:blipFill>
        <p:spPr bwMode="auto">
          <a:xfrm>
            <a:off x="276225" y="5448300"/>
            <a:ext cx="1752600" cy="1133475"/>
          </a:xfrm>
          <a:prstGeom prst="rect">
            <a:avLst/>
          </a:prstGeom>
          <a:noFill/>
          <a:ln w="9525">
            <a:noFill/>
            <a:miter lim="800000"/>
            <a:headEnd/>
            <a:tailEnd/>
          </a:ln>
        </p:spPr>
      </p:pic>
      <p:sp>
        <p:nvSpPr>
          <p:cNvPr id="9223" name="Rectangle 13"/>
          <p:cNvSpPr>
            <a:spLocks noChangeArrowheads="1"/>
          </p:cNvSpPr>
          <p:nvPr/>
        </p:nvSpPr>
        <p:spPr bwMode="auto">
          <a:xfrm>
            <a:off x="457200" y="1981200"/>
            <a:ext cx="8686800" cy="685800"/>
          </a:xfrm>
          <a:prstGeom prst="rect">
            <a:avLst/>
          </a:prstGeom>
          <a:noFill/>
          <a:ln w="9525">
            <a:noFill/>
            <a:miter lim="800000"/>
            <a:headEnd/>
            <a:tailEnd/>
          </a:ln>
        </p:spPr>
        <p:txBody>
          <a:bodyPr anchor="ctr"/>
          <a:lstStyle/>
          <a:p>
            <a:endParaRPr lang="en-US" sz="2800">
              <a:solidFill>
                <a:schemeClr val="tx2"/>
              </a:solidFill>
              <a:latin typeface="Arial" charset="0"/>
            </a:endParaRPr>
          </a:p>
        </p:txBody>
      </p:sp>
      <p:sp>
        <p:nvSpPr>
          <p:cNvPr id="9224" name="Rectangle 14"/>
          <p:cNvSpPr>
            <a:spLocks noChangeArrowheads="1"/>
          </p:cNvSpPr>
          <p:nvPr/>
        </p:nvSpPr>
        <p:spPr bwMode="auto">
          <a:xfrm>
            <a:off x="119063" y="2543175"/>
            <a:ext cx="21336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9225" name="Rectangle 15"/>
          <p:cNvSpPr>
            <a:spLocks noChangeArrowheads="1"/>
          </p:cNvSpPr>
          <p:nvPr/>
        </p:nvSpPr>
        <p:spPr bwMode="auto">
          <a:xfrm>
            <a:off x="1420813" y="2686050"/>
            <a:ext cx="26670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9226" name="Rectangle 16"/>
          <p:cNvSpPr>
            <a:spLocks noChangeArrowheads="1"/>
          </p:cNvSpPr>
          <p:nvPr/>
        </p:nvSpPr>
        <p:spPr bwMode="auto">
          <a:xfrm>
            <a:off x="2362200" y="2971800"/>
            <a:ext cx="26670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9227" name="Rectangle 18"/>
          <p:cNvSpPr>
            <a:spLocks noChangeArrowheads="1"/>
          </p:cNvSpPr>
          <p:nvPr/>
        </p:nvSpPr>
        <p:spPr bwMode="auto">
          <a:xfrm>
            <a:off x="957263" y="4252913"/>
            <a:ext cx="19812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9228" name="Rectangle 19"/>
          <p:cNvSpPr>
            <a:spLocks noChangeArrowheads="1"/>
          </p:cNvSpPr>
          <p:nvPr/>
        </p:nvSpPr>
        <p:spPr bwMode="auto">
          <a:xfrm>
            <a:off x="6953250" y="4676775"/>
            <a:ext cx="19431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9229" name="Rectangle 20"/>
          <p:cNvSpPr>
            <a:spLocks noChangeArrowheads="1"/>
          </p:cNvSpPr>
          <p:nvPr/>
        </p:nvSpPr>
        <p:spPr bwMode="auto">
          <a:xfrm>
            <a:off x="14288" y="4244975"/>
            <a:ext cx="16764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9230" name="Rectangle 21"/>
          <p:cNvSpPr>
            <a:spLocks noChangeArrowheads="1"/>
          </p:cNvSpPr>
          <p:nvPr/>
        </p:nvSpPr>
        <p:spPr bwMode="auto">
          <a:xfrm>
            <a:off x="271463" y="5105400"/>
            <a:ext cx="1066800" cy="631825"/>
          </a:xfrm>
          <a:prstGeom prst="rect">
            <a:avLst/>
          </a:prstGeom>
          <a:noFill/>
          <a:ln w="9525">
            <a:noFill/>
            <a:miter lim="800000"/>
            <a:headEnd/>
            <a:tailEnd/>
          </a:ln>
        </p:spPr>
        <p:txBody>
          <a:bodyPr anchor="ctr"/>
          <a:lstStyle/>
          <a:p>
            <a:pPr algn="ctr"/>
            <a:endParaRPr lang="en-US" sz="2800">
              <a:solidFill>
                <a:srgbClr val="FF0000"/>
              </a:solidFill>
              <a:latin typeface="Arial" charset="0"/>
            </a:endParaRPr>
          </a:p>
        </p:txBody>
      </p:sp>
      <p:sp>
        <p:nvSpPr>
          <p:cNvPr id="9231" name="Rectangle 22"/>
          <p:cNvSpPr>
            <a:spLocks noChangeArrowheads="1"/>
          </p:cNvSpPr>
          <p:nvPr/>
        </p:nvSpPr>
        <p:spPr bwMode="auto">
          <a:xfrm>
            <a:off x="14288" y="228600"/>
            <a:ext cx="9144000" cy="457200"/>
          </a:xfrm>
          <a:prstGeom prst="rect">
            <a:avLst/>
          </a:prstGeom>
          <a:noFill/>
          <a:ln w="9525">
            <a:noFill/>
            <a:miter lim="800000"/>
            <a:headEnd/>
            <a:tailEnd/>
          </a:ln>
        </p:spPr>
        <p:txBody>
          <a:bodyPr anchor="ctr"/>
          <a:lstStyle/>
          <a:p>
            <a:pPr algn="ctr"/>
            <a:r>
              <a:rPr lang="en-US" sz="2800" b="1" u="sng">
                <a:solidFill>
                  <a:schemeClr val="tx2"/>
                </a:solidFill>
                <a:latin typeface="Arial" charset="0"/>
              </a:rPr>
              <a:t>Chính tả:</a:t>
            </a:r>
          </a:p>
        </p:txBody>
      </p:sp>
      <p:sp>
        <p:nvSpPr>
          <p:cNvPr id="9232" name="Rectangle 22"/>
          <p:cNvSpPr>
            <a:spLocks noChangeArrowheads="1"/>
          </p:cNvSpPr>
          <p:nvPr/>
        </p:nvSpPr>
        <p:spPr bwMode="auto">
          <a:xfrm>
            <a:off x="4430713" y="3819525"/>
            <a:ext cx="2105025" cy="522288"/>
          </a:xfrm>
          <a:prstGeom prst="rect">
            <a:avLst/>
          </a:prstGeom>
          <a:noFill/>
          <a:ln w="9525">
            <a:noFill/>
            <a:miter lim="800000"/>
            <a:headEnd/>
            <a:tailEnd/>
          </a:ln>
        </p:spPr>
        <p:txBody>
          <a:bodyPr anchor="ctr"/>
          <a:lstStyle/>
          <a:p>
            <a:pPr algn="ctr"/>
            <a:endParaRPr lang="en-US" sz="2400">
              <a:solidFill>
                <a:schemeClr val="tx2"/>
              </a:solidFill>
              <a:latin typeface="Arial" charset="0"/>
            </a:endParaRPr>
          </a:p>
        </p:txBody>
      </p:sp>
      <p:sp>
        <p:nvSpPr>
          <p:cNvPr id="9233" name="TextBox 18"/>
          <p:cNvSpPr txBox="1">
            <a:spLocks noChangeArrowheads="1"/>
          </p:cNvSpPr>
          <p:nvPr/>
        </p:nvSpPr>
        <p:spPr bwMode="auto">
          <a:xfrm>
            <a:off x="2024063" y="4606925"/>
            <a:ext cx="2014537" cy="398463"/>
          </a:xfrm>
          <a:prstGeom prst="rect">
            <a:avLst/>
          </a:prstGeom>
          <a:noFill/>
          <a:ln w="9525">
            <a:noFill/>
            <a:miter lim="800000"/>
            <a:headEnd/>
            <a:tailEnd/>
          </a:ln>
        </p:spPr>
        <p:txBody>
          <a:bodyPr/>
          <a:lstStyle/>
          <a:p>
            <a:pPr>
              <a:lnSpc>
                <a:spcPct val="80000"/>
              </a:lnSpc>
            </a:pPr>
            <a:r>
              <a:rPr lang="en-US" sz="2800" b="1" i="1">
                <a:latin typeface="Arial" charset="0"/>
              </a:rPr>
              <a:t>  </a:t>
            </a:r>
            <a:endParaRPr lang="en-US" sz="2600" b="1">
              <a:solidFill>
                <a:srgbClr val="FF0000"/>
              </a:solidFill>
              <a:latin typeface="Arial" charset="0"/>
            </a:endParaRPr>
          </a:p>
        </p:txBody>
      </p:sp>
      <p:sp>
        <p:nvSpPr>
          <p:cNvPr id="9234" name="TextBox 19"/>
          <p:cNvSpPr txBox="1">
            <a:spLocks noChangeArrowheads="1"/>
          </p:cNvSpPr>
          <p:nvPr/>
        </p:nvSpPr>
        <p:spPr bwMode="auto">
          <a:xfrm>
            <a:off x="3538538" y="5346700"/>
            <a:ext cx="1809750" cy="361950"/>
          </a:xfrm>
          <a:prstGeom prst="rect">
            <a:avLst/>
          </a:prstGeom>
          <a:noFill/>
          <a:ln w="9525">
            <a:noFill/>
            <a:miter lim="800000"/>
            <a:headEnd/>
            <a:tailEnd/>
          </a:ln>
        </p:spPr>
        <p:txBody>
          <a:bodyPr/>
          <a:lstStyle/>
          <a:p>
            <a:pPr>
              <a:lnSpc>
                <a:spcPct val="80000"/>
              </a:lnSpc>
            </a:pPr>
            <a:r>
              <a:rPr lang="en-US" sz="2800" b="1" i="1">
                <a:latin typeface="Arial" charset="0"/>
              </a:rPr>
              <a:t>  </a:t>
            </a:r>
            <a:endParaRPr lang="en-US" sz="2600" b="1">
              <a:solidFill>
                <a:srgbClr val="FF0000"/>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subTitle" idx="1"/>
          </p:nvPr>
        </p:nvSpPr>
        <p:spPr>
          <a:xfrm>
            <a:off x="42863" y="236538"/>
            <a:ext cx="9144000" cy="2578100"/>
          </a:xfrm>
        </p:spPr>
        <p:txBody>
          <a:bodyPr/>
          <a:lstStyle/>
          <a:p>
            <a:pPr>
              <a:lnSpc>
                <a:spcPct val="80000"/>
              </a:lnSpc>
            </a:pPr>
            <a:r>
              <a:rPr lang="en-US" sz="2800" b="1" u="sng" smtClean="0">
                <a:solidFill>
                  <a:schemeClr val="tx2"/>
                </a:solidFill>
                <a:latin typeface="Arial" charset="0"/>
              </a:rPr>
              <a:t>Chính tả:</a:t>
            </a:r>
            <a:r>
              <a:rPr lang="en-US" sz="2800" b="1" smtClean="0">
                <a:solidFill>
                  <a:schemeClr val="tx2"/>
                </a:solidFill>
                <a:latin typeface="Arial" charset="0"/>
              </a:rPr>
              <a:t> </a:t>
            </a:r>
          </a:p>
          <a:p>
            <a:pPr>
              <a:lnSpc>
                <a:spcPct val="80000"/>
              </a:lnSpc>
            </a:pPr>
            <a:r>
              <a:rPr lang="en-US" sz="2800" b="1" u="sng" smtClean="0">
                <a:solidFill>
                  <a:schemeClr val="tx2"/>
                </a:solidFill>
                <a:latin typeface="Arial" charset="0"/>
              </a:rPr>
              <a:t>Nhớ- viết</a:t>
            </a:r>
            <a:r>
              <a:rPr lang="en-US" sz="2800" b="1" smtClean="0">
                <a:solidFill>
                  <a:schemeClr val="tx2"/>
                </a:solidFill>
                <a:latin typeface="Arial" charset="0"/>
              </a:rPr>
              <a:t>: </a:t>
            </a:r>
            <a:r>
              <a:rPr lang="vi-VN" b="1" smtClean="0">
                <a:solidFill>
                  <a:srgbClr val="FF0000"/>
                </a:solidFill>
                <a:latin typeface="Arial" charset="0"/>
              </a:rPr>
              <a:t>Gà Trống và Cáo</a:t>
            </a:r>
          </a:p>
          <a:p>
            <a:pPr>
              <a:lnSpc>
                <a:spcPct val="80000"/>
              </a:lnSpc>
            </a:pPr>
            <a:r>
              <a:rPr lang="vi-VN" sz="2600" b="1" smtClean="0">
                <a:latin typeface="Arial" charset="0"/>
              </a:rPr>
              <a:t>(Từ </a:t>
            </a:r>
            <a:r>
              <a:rPr lang="vi-VN" sz="2600" b="1" i="1" smtClean="0">
                <a:latin typeface="Arial" charset="0"/>
              </a:rPr>
              <a:t>Nghe lời Cáo dụ thiệt hơn</a:t>
            </a:r>
            <a:r>
              <a:rPr lang="vi-VN" sz="2600" b="1" smtClean="0">
                <a:latin typeface="Arial" charset="0"/>
              </a:rPr>
              <a:t>... đến hết)</a:t>
            </a:r>
            <a:endParaRPr lang="en-US" sz="2600" b="1" smtClean="0">
              <a:latin typeface="Arial" charset="0"/>
            </a:endParaRPr>
          </a:p>
          <a:p>
            <a:pPr>
              <a:lnSpc>
                <a:spcPct val="80000"/>
              </a:lnSpc>
            </a:pPr>
            <a:r>
              <a:rPr lang="vi-VN" b="1" smtClean="0">
                <a:solidFill>
                  <a:srgbClr val="FF0000"/>
                </a:solidFill>
                <a:latin typeface="Arial" charset="0"/>
              </a:rPr>
              <a:t>   </a:t>
            </a:r>
            <a:r>
              <a:rPr lang="vi-VN" sz="2800" b="1" smtClean="0">
                <a:latin typeface="Arial" charset="0"/>
              </a:rPr>
              <a:t>Phân biệt vần ươn/ ương</a:t>
            </a:r>
          </a:p>
          <a:p>
            <a:pPr>
              <a:lnSpc>
                <a:spcPct val="80000"/>
              </a:lnSpc>
            </a:pPr>
            <a:r>
              <a:rPr lang="en-US" b="1" smtClean="0">
                <a:solidFill>
                  <a:srgbClr val="FF0000"/>
                </a:solidFill>
                <a:latin typeface="Arial" charset="0"/>
              </a:rPr>
              <a:t>	</a:t>
            </a:r>
          </a:p>
        </p:txBody>
      </p:sp>
      <p:sp>
        <p:nvSpPr>
          <p:cNvPr id="10243"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0244" name="Rectangle 13"/>
          <p:cNvSpPr>
            <a:spLocks noChangeArrowheads="1"/>
          </p:cNvSpPr>
          <p:nvPr/>
        </p:nvSpPr>
        <p:spPr bwMode="auto">
          <a:xfrm>
            <a:off x="0" y="3260725"/>
            <a:ext cx="9144000" cy="631825"/>
          </a:xfrm>
          <a:prstGeom prst="rect">
            <a:avLst/>
          </a:prstGeom>
          <a:noFill/>
          <a:ln w="9525">
            <a:noFill/>
            <a:miter lim="800000"/>
            <a:headEnd/>
            <a:tailEnd/>
          </a:ln>
        </p:spPr>
        <p:txBody>
          <a:bodyPr anchor="ctr"/>
          <a:lstStyle/>
          <a:p>
            <a:r>
              <a:rPr lang="en-US" sz="3000" b="1">
                <a:solidFill>
                  <a:schemeClr val="tx2"/>
                </a:solidFill>
                <a:latin typeface="Arial" charset="0"/>
              </a:rPr>
              <a:t>	</a:t>
            </a:r>
            <a:endParaRPr lang="en-US" sz="3000" b="1" u="sng">
              <a:solidFill>
                <a:schemeClr val="tx2"/>
              </a:solidFill>
              <a:latin typeface="Arial" charset="0"/>
            </a:endParaRPr>
          </a:p>
        </p:txBody>
      </p:sp>
      <p:sp>
        <p:nvSpPr>
          <p:cNvPr id="10245" name="Line 18"/>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pic>
        <p:nvPicPr>
          <p:cNvPr id="10246" name="Picture 19" descr="dancing_mushrooms_ha"/>
          <p:cNvPicPr>
            <a:picLocks noChangeAspect="1" noChangeArrowheads="1" noCrop="1"/>
          </p:cNvPicPr>
          <p:nvPr/>
        </p:nvPicPr>
        <p:blipFill>
          <a:blip r:embed="rId2"/>
          <a:srcRect/>
          <a:stretch>
            <a:fillRect/>
          </a:stretch>
        </p:blipFill>
        <p:spPr bwMode="auto">
          <a:xfrm>
            <a:off x="228600" y="5140325"/>
            <a:ext cx="2057400" cy="1489075"/>
          </a:xfrm>
          <a:prstGeom prst="rect">
            <a:avLst/>
          </a:prstGeom>
          <a:noFill/>
          <a:ln w="9525">
            <a:noFill/>
            <a:miter lim="800000"/>
            <a:headEnd/>
            <a:tailEnd/>
          </a:ln>
        </p:spPr>
      </p:pic>
      <p:sp>
        <p:nvSpPr>
          <p:cNvPr id="14" name="Rectangle 13"/>
          <p:cNvSpPr>
            <a:spLocks noChangeArrowheads="1"/>
          </p:cNvSpPr>
          <p:nvPr/>
        </p:nvSpPr>
        <p:spPr bwMode="auto">
          <a:xfrm>
            <a:off x="617538" y="2622550"/>
            <a:ext cx="8488362" cy="631825"/>
          </a:xfrm>
          <a:prstGeom prst="rect">
            <a:avLst/>
          </a:prstGeom>
          <a:noFill/>
          <a:ln w="9525">
            <a:noFill/>
            <a:miter lim="800000"/>
            <a:headEnd/>
            <a:tailEnd/>
          </a:ln>
        </p:spPr>
        <p:txBody>
          <a:bodyPr anchor="ctr"/>
          <a:lstStyle/>
          <a:p>
            <a:r>
              <a:rPr lang="en-US" sz="3000" b="1">
                <a:solidFill>
                  <a:schemeClr val="tx2"/>
                </a:solidFill>
                <a:latin typeface="Arial" charset="0"/>
              </a:rPr>
              <a:t>	</a:t>
            </a:r>
            <a:r>
              <a:rPr lang="en-US" sz="3000" b="1" u="sng">
                <a:solidFill>
                  <a:schemeClr val="tx2"/>
                </a:solidFill>
                <a:latin typeface="Arial" charset="0"/>
              </a:rPr>
              <a:t>Hoạt động 2:</a:t>
            </a:r>
            <a:r>
              <a:rPr lang="en-US" sz="3000" b="1">
                <a:solidFill>
                  <a:schemeClr val="tx2"/>
                </a:solidFill>
                <a:latin typeface="Arial" charset="0"/>
              </a:rPr>
              <a:t>   Viết từ khó</a:t>
            </a:r>
            <a:endParaRPr lang="en-US" sz="3000" b="1" u="sng">
              <a:solidFill>
                <a:schemeClr val="tx2"/>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blank">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blank">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1111</TotalTime>
  <Words>748</Words>
  <Application>Microsoft Office PowerPoint</Application>
  <PresentationFormat>On-screen Show (4:3)</PresentationFormat>
  <Paragraphs>133</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Times New Roman</vt:lpstr>
      <vt:lpstr>Arial</vt:lpstr>
      <vt:lpstr>Calibri</vt:lpstr>
      <vt:lpstr>blank</vt:lpstr>
      <vt:lpstr>Slide 1</vt:lpstr>
      <vt:lpstr>Slide 2</vt:lpstr>
      <vt:lpstr>Slide 3</vt:lpstr>
      <vt:lpstr>Slide 4</vt:lpstr>
      <vt:lpstr>Slide 5</vt:lpstr>
      <vt:lpstr>Slide 6</vt:lpstr>
      <vt:lpstr>Slide 7</vt:lpstr>
      <vt:lpstr>Slide 8</vt:lpstr>
      <vt:lpstr>Slide 9</vt:lpstr>
      <vt:lpstr>Slide 10</vt:lpstr>
      <vt:lpstr>Slide 11</vt:lpstr>
      <vt:lpstr>Chính tả:  Nhớ- viết: Gà Trống và Cáo (Từ Nghe lời Cáo dụ thiệt hơn... Đến hết) Phân biệt vần ươn/ ương </vt:lpstr>
      <vt:lpstr>Slide 13</vt:lpstr>
      <vt:lpstr>Slide 14</vt:lpstr>
      <vt:lpstr>Slide 15</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98</cp:revision>
  <dcterms:created xsi:type="dcterms:W3CDTF">2010-12-09T10:46:23Z</dcterms:created>
  <dcterms:modified xsi:type="dcterms:W3CDTF">2016-06-30T01:31:42Z</dcterms:modified>
</cp:coreProperties>
</file>